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3"/>
  </p:sldMasterIdLst>
  <p:notesMasterIdLst>
    <p:notesMasterId r:id="rId40"/>
  </p:notesMasterIdLst>
  <p:handoutMasterIdLst>
    <p:handoutMasterId r:id="rId41"/>
  </p:handoutMasterIdLst>
  <p:sldIdLst>
    <p:sldId id="1534" r:id="rId4"/>
    <p:sldId id="1569" r:id="rId5"/>
    <p:sldId id="1585" r:id="rId6"/>
    <p:sldId id="1570" r:id="rId7"/>
    <p:sldId id="257" r:id="rId8"/>
    <p:sldId id="269" r:id="rId9"/>
    <p:sldId id="270" r:id="rId10"/>
    <p:sldId id="271" r:id="rId11"/>
    <p:sldId id="272" r:id="rId12"/>
    <p:sldId id="1678" r:id="rId13"/>
    <p:sldId id="273" r:id="rId14"/>
    <p:sldId id="1679" r:id="rId15"/>
    <p:sldId id="274" r:id="rId16"/>
    <p:sldId id="277" r:id="rId17"/>
    <p:sldId id="275" r:id="rId18"/>
    <p:sldId id="278" r:id="rId19"/>
    <p:sldId id="284" r:id="rId20"/>
    <p:sldId id="285" r:id="rId21"/>
    <p:sldId id="1680" r:id="rId22"/>
    <p:sldId id="287" r:id="rId23"/>
    <p:sldId id="292" r:id="rId24"/>
    <p:sldId id="293" r:id="rId25"/>
    <p:sldId id="297" r:id="rId26"/>
    <p:sldId id="288" r:id="rId27"/>
    <p:sldId id="298" r:id="rId28"/>
    <p:sldId id="299" r:id="rId29"/>
    <p:sldId id="300" r:id="rId30"/>
    <p:sldId id="302" r:id="rId31"/>
    <p:sldId id="301" r:id="rId32"/>
    <p:sldId id="1681" r:id="rId33"/>
    <p:sldId id="290" r:id="rId34"/>
    <p:sldId id="1645" r:id="rId35"/>
    <p:sldId id="1673" r:id="rId36"/>
    <p:sldId id="1674" r:id="rId37"/>
    <p:sldId id="1682" r:id="rId38"/>
    <p:sldId id="1547" r:id="rId39"/>
  </p:sldIdLst>
  <p:sldSz cx="9144000" cy="6858000" type="screen4x3"/>
  <p:notesSz cx="6858000" cy="9144000"/>
  <p:defaultTex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B4A0FF"/>
    <a:srgbClr val="FFB900"/>
    <a:srgbClr val="00BCF2"/>
    <a:srgbClr val="B4009E"/>
    <a:srgbClr val="00B294"/>
    <a:srgbClr val="353535"/>
    <a:srgbClr val="525252"/>
    <a:srgbClr val="00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3" autoAdjust="0"/>
    <p:restoredTop sz="80544" autoAdjust="0"/>
  </p:normalViewPr>
  <p:slideViewPr>
    <p:cSldViewPr>
      <p:cViewPr varScale="1">
        <p:scale>
          <a:sx n="102" d="100"/>
          <a:sy n="102" d="100"/>
        </p:scale>
        <p:origin x="1712"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4"/>
    </p:cViewPr>
  </p:sorterViewPr>
  <p:notesViewPr>
    <p:cSldViewPr showGuides="1">
      <p:cViewPr varScale="1">
        <p:scale>
          <a:sx n="63" d="100"/>
          <a:sy n="63" d="100"/>
        </p:scale>
        <p:origin x="33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363">
        <dgm:presLayoutVars>
          <dgm:chMax val="0"/>
          <dgm:chPref val="0"/>
          <dgm:bulletEnabled val="1"/>
        </dgm:presLayoutVars>
      </dgm:prSet>
      <dgm:spPr/>
    </dgm:pt>
  </dgm:ptLst>
  <dgm:cxnLst>
    <dgm:cxn modelId="{B8EEB506-71B2-2240-905A-E23CD52C5BF5}" type="presOf" srcId="{AD9AF0A3-77FD-7D4F-A144-35CD88FB267C}" destId="{5DCC752C-F68F-FD47-83F6-41C9FD16D90B}" srcOrd="0" destOrd="0" presId="urn:microsoft.com/office/officeart/2005/8/layout/chevron1"/>
    <dgm:cxn modelId="{66B0CF2C-FC48-EC47-99DB-AA19F14701F7}" type="presOf" srcId="{C87B8E7D-6458-3A4D-AD88-D6E9EFA90E87}" destId="{A609A13C-5FE2-EB4F-A7FC-07EAB60BBA90}" srcOrd="0" destOrd="0" presId="urn:microsoft.com/office/officeart/2005/8/layout/chevron1"/>
    <dgm:cxn modelId="{5D008235-2D15-6F46-9D86-901A0AF6CE96}" type="presOf" srcId="{700D5EB0-60A1-B640-969B-D002B0F26BD4}" destId="{3EF91D2A-7B14-744E-BA52-424A717A13A8}" srcOrd="0" destOrd="0" presId="urn:microsoft.com/office/officeart/2005/8/layout/chevron1"/>
    <dgm:cxn modelId="{F7E2424D-2AAA-A743-A11D-3974DBF82921}" type="presOf" srcId="{E9AC8BEF-64A6-B645-ABC0-968B940C5A90}" destId="{8AE7BE6A-50E2-994B-966E-4344AADD10F4}"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01F0473-6AEA-DD4F-816C-15780C8B1C39}" type="presOf" srcId="{70189BDB-19D4-454F-A86C-A978BFDF8618}" destId="{88C4DA8E-DD7D-224A-A313-1685B5C3E232}"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3AAD6AED-40BB-0240-A35A-6A25EAE86EFC}"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6FF3221F-B6E9-0A46-980B-444922145F47}" type="presParOf" srcId="{5DCC752C-F68F-FD47-83F6-41C9FD16D90B}" destId="{A609A13C-5FE2-EB4F-A7FC-07EAB60BBA90}" srcOrd="0" destOrd="0" presId="urn:microsoft.com/office/officeart/2005/8/layout/chevron1"/>
    <dgm:cxn modelId="{29B85BF1-5917-C242-B4CF-C4AB949BC87A}" type="presParOf" srcId="{5DCC752C-F68F-FD47-83F6-41C9FD16D90B}" destId="{056429C2-DE1B-A148-A90B-A2ED2B872BCA}" srcOrd="1" destOrd="0" presId="urn:microsoft.com/office/officeart/2005/8/layout/chevron1"/>
    <dgm:cxn modelId="{E65F4CF1-32A9-FB4A-BDD0-2F4E9A24877E}" type="presParOf" srcId="{5DCC752C-F68F-FD47-83F6-41C9FD16D90B}" destId="{8AE7BE6A-50E2-994B-966E-4344AADD10F4}" srcOrd="2" destOrd="0" presId="urn:microsoft.com/office/officeart/2005/8/layout/chevron1"/>
    <dgm:cxn modelId="{BC21F88A-F0B3-FF43-8BAE-CBF989388E7C}" type="presParOf" srcId="{5DCC752C-F68F-FD47-83F6-41C9FD16D90B}" destId="{71EB2C85-5C5F-F649-A51B-69C35C5341A0}" srcOrd="3" destOrd="0" presId="urn:microsoft.com/office/officeart/2005/8/layout/chevron1"/>
    <dgm:cxn modelId="{AF9055D1-FCCB-0549-A1F3-3EBD93FD8DAF}" type="presParOf" srcId="{5DCC752C-F68F-FD47-83F6-41C9FD16D90B}" destId="{88C4DA8E-DD7D-224A-A313-1685B5C3E232}" srcOrd="4" destOrd="0" presId="urn:microsoft.com/office/officeart/2005/8/layout/chevron1"/>
    <dgm:cxn modelId="{DCB77C94-6B5B-1E41-8A8F-F3850226CC3F}" type="presParOf" srcId="{5DCC752C-F68F-FD47-83F6-41C9FD16D90B}" destId="{E42A9553-F38F-0840-9253-A47A89071E18}" srcOrd="5" destOrd="0" presId="urn:microsoft.com/office/officeart/2005/8/layout/chevron1"/>
    <dgm:cxn modelId="{64E12EEB-0298-7D44-BA74-182C8C192BC8}" type="presParOf" srcId="{5DCC752C-F68F-FD47-83F6-41C9FD16D90B}" destId="{3EF91D2A-7B14-744E-BA52-424A717A13A8}" srcOrd="6" destOrd="0" presId="urn:microsoft.com/office/officeart/2005/8/layout/chevron1"/>
    <dgm:cxn modelId="{D2F42352-BD4C-2449-AE69-5C3C44A068DD}" type="presParOf" srcId="{5DCC752C-F68F-FD47-83F6-41C9FD16D90B}" destId="{389CD82B-A65D-3C40-ACAD-41F97584DE62}" srcOrd="7" destOrd="0" presId="urn:microsoft.com/office/officeart/2005/8/layout/chevron1"/>
    <dgm:cxn modelId="{A52ACC01-BC04-0B4D-8F5D-E5340F274998}"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363">
        <dgm:presLayoutVars>
          <dgm:chMax val="0"/>
          <dgm:chPref val="0"/>
          <dgm:bulletEnabled val="1"/>
        </dgm:presLayoutVars>
      </dgm:prSet>
      <dgm:spPr/>
    </dgm:pt>
  </dgm:ptLst>
  <dgm:cxnLst>
    <dgm:cxn modelId="{B8EEB506-71B2-2240-905A-E23CD52C5BF5}" type="presOf" srcId="{AD9AF0A3-77FD-7D4F-A144-35CD88FB267C}" destId="{5DCC752C-F68F-FD47-83F6-41C9FD16D90B}" srcOrd="0" destOrd="0" presId="urn:microsoft.com/office/officeart/2005/8/layout/chevron1"/>
    <dgm:cxn modelId="{66B0CF2C-FC48-EC47-99DB-AA19F14701F7}" type="presOf" srcId="{C87B8E7D-6458-3A4D-AD88-D6E9EFA90E87}" destId="{A609A13C-5FE2-EB4F-A7FC-07EAB60BBA90}" srcOrd="0" destOrd="0" presId="urn:microsoft.com/office/officeart/2005/8/layout/chevron1"/>
    <dgm:cxn modelId="{5D008235-2D15-6F46-9D86-901A0AF6CE96}" type="presOf" srcId="{700D5EB0-60A1-B640-969B-D002B0F26BD4}" destId="{3EF91D2A-7B14-744E-BA52-424A717A13A8}" srcOrd="0" destOrd="0" presId="urn:microsoft.com/office/officeart/2005/8/layout/chevron1"/>
    <dgm:cxn modelId="{F7E2424D-2AAA-A743-A11D-3974DBF82921}" type="presOf" srcId="{E9AC8BEF-64A6-B645-ABC0-968B940C5A90}" destId="{8AE7BE6A-50E2-994B-966E-4344AADD10F4}"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01F0473-6AEA-DD4F-816C-15780C8B1C39}" type="presOf" srcId="{70189BDB-19D4-454F-A86C-A978BFDF8618}" destId="{88C4DA8E-DD7D-224A-A313-1685B5C3E232}"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3AAD6AED-40BB-0240-A35A-6A25EAE86EFC}"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6FF3221F-B6E9-0A46-980B-444922145F47}" type="presParOf" srcId="{5DCC752C-F68F-FD47-83F6-41C9FD16D90B}" destId="{A609A13C-5FE2-EB4F-A7FC-07EAB60BBA90}" srcOrd="0" destOrd="0" presId="urn:microsoft.com/office/officeart/2005/8/layout/chevron1"/>
    <dgm:cxn modelId="{29B85BF1-5917-C242-B4CF-C4AB949BC87A}" type="presParOf" srcId="{5DCC752C-F68F-FD47-83F6-41C9FD16D90B}" destId="{056429C2-DE1B-A148-A90B-A2ED2B872BCA}" srcOrd="1" destOrd="0" presId="urn:microsoft.com/office/officeart/2005/8/layout/chevron1"/>
    <dgm:cxn modelId="{E65F4CF1-32A9-FB4A-BDD0-2F4E9A24877E}" type="presParOf" srcId="{5DCC752C-F68F-FD47-83F6-41C9FD16D90B}" destId="{8AE7BE6A-50E2-994B-966E-4344AADD10F4}" srcOrd="2" destOrd="0" presId="urn:microsoft.com/office/officeart/2005/8/layout/chevron1"/>
    <dgm:cxn modelId="{BC21F88A-F0B3-FF43-8BAE-CBF989388E7C}" type="presParOf" srcId="{5DCC752C-F68F-FD47-83F6-41C9FD16D90B}" destId="{71EB2C85-5C5F-F649-A51B-69C35C5341A0}" srcOrd="3" destOrd="0" presId="urn:microsoft.com/office/officeart/2005/8/layout/chevron1"/>
    <dgm:cxn modelId="{AF9055D1-FCCB-0549-A1F3-3EBD93FD8DAF}" type="presParOf" srcId="{5DCC752C-F68F-FD47-83F6-41C9FD16D90B}" destId="{88C4DA8E-DD7D-224A-A313-1685B5C3E232}" srcOrd="4" destOrd="0" presId="urn:microsoft.com/office/officeart/2005/8/layout/chevron1"/>
    <dgm:cxn modelId="{DCB77C94-6B5B-1E41-8A8F-F3850226CC3F}" type="presParOf" srcId="{5DCC752C-F68F-FD47-83F6-41C9FD16D90B}" destId="{E42A9553-F38F-0840-9253-A47A89071E18}" srcOrd="5" destOrd="0" presId="urn:microsoft.com/office/officeart/2005/8/layout/chevron1"/>
    <dgm:cxn modelId="{64E12EEB-0298-7D44-BA74-182C8C192BC8}" type="presParOf" srcId="{5DCC752C-F68F-FD47-83F6-41C9FD16D90B}" destId="{3EF91D2A-7B14-744E-BA52-424A717A13A8}" srcOrd="6" destOrd="0" presId="urn:microsoft.com/office/officeart/2005/8/layout/chevron1"/>
    <dgm:cxn modelId="{D2F42352-BD4C-2449-AE69-5C3C44A068DD}" type="presParOf" srcId="{5DCC752C-F68F-FD47-83F6-41C9FD16D90B}" destId="{389CD82B-A65D-3C40-ACAD-41F97584DE62}" srcOrd="7" destOrd="0" presId="urn:microsoft.com/office/officeart/2005/8/layout/chevron1"/>
    <dgm:cxn modelId="{A52ACC01-BC04-0B4D-8F5D-E5340F274998}"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227" y="719557"/>
          <a:ext cx="1982833" cy="793133"/>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Requirements</a:t>
          </a:r>
        </a:p>
      </dsp:txBody>
      <dsp:txXfrm>
        <a:off x="398794" y="719557"/>
        <a:ext cx="1189700" cy="793133"/>
      </dsp:txXfrm>
    </dsp:sp>
    <dsp:sp modelId="{8AE7BE6A-50E2-994B-966E-4344AADD10F4}">
      <dsp:nvSpPr>
        <dsp:cNvPr id="0" name=""/>
        <dsp:cNvSpPr/>
      </dsp:nvSpPr>
      <dsp:spPr>
        <a:xfrm>
          <a:off x="1786777" y="719557"/>
          <a:ext cx="1982833" cy="793133"/>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a:off x="2183344" y="719557"/>
        <a:ext cx="1189700" cy="793133"/>
      </dsp:txXfrm>
    </dsp:sp>
    <dsp:sp modelId="{88C4DA8E-DD7D-224A-A313-1685B5C3E232}">
      <dsp:nvSpPr>
        <dsp:cNvPr id="0" name=""/>
        <dsp:cNvSpPr/>
      </dsp:nvSpPr>
      <dsp:spPr>
        <a:xfrm>
          <a:off x="3571327" y="719557"/>
          <a:ext cx="1982833" cy="793133"/>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Code</a:t>
          </a:r>
        </a:p>
      </dsp:txBody>
      <dsp:txXfrm>
        <a:off x="3967894" y="719557"/>
        <a:ext cx="1189700" cy="793133"/>
      </dsp:txXfrm>
    </dsp:sp>
    <dsp:sp modelId="{3EF91D2A-7B14-744E-BA52-424A717A13A8}">
      <dsp:nvSpPr>
        <dsp:cNvPr id="0" name=""/>
        <dsp:cNvSpPr/>
      </dsp:nvSpPr>
      <dsp:spPr>
        <a:xfrm>
          <a:off x="5355877" y="719557"/>
          <a:ext cx="1982833" cy="793133"/>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Testing</a:t>
          </a:r>
        </a:p>
      </dsp:txBody>
      <dsp:txXfrm>
        <a:off x="5752444" y="719557"/>
        <a:ext cx="1189700" cy="793133"/>
      </dsp:txXfrm>
    </dsp:sp>
    <dsp:sp modelId="{262D46F7-DA62-284B-BE1E-CBD63F8613B0}">
      <dsp:nvSpPr>
        <dsp:cNvPr id="0" name=""/>
        <dsp:cNvSpPr/>
      </dsp:nvSpPr>
      <dsp:spPr>
        <a:xfrm>
          <a:off x="7142655" y="754162"/>
          <a:ext cx="1982833" cy="793133"/>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Release</a:t>
          </a:r>
        </a:p>
      </dsp:txBody>
      <dsp:txXfrm>
        <a:off x="7539222" y="754162"/>
        <a:ext cx="1189700" cy="793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227" y="719557"/>
          <a:ext cx="1982833" cy="793133"/>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Requirements</a:t>
          </a:r>
        </a:p>
      </dsp:txBody>
      <dsp:txXfrm>
        <a:off x="398794" y="719557"/>
        <a:ext cx="1189700" cy="793133"/>
      </dsp:txXfrm>
    </dsp:sp>
    <dsp:sp modelId="{8AE7BE6A-50E2-994B-966E-4344AADD10F4}">
      <dsp:nvSpPr>
        <dsp:cNvPr id="0" name=""/>
        <dsp:cNvSpPr/>
      </dsp:nvSpPr>
      <dsp:spPr>
        <a:xfrm>
          <a:off x="1786777" y="719557"/>
          <a:ext cx="1982833" cy="793133"/>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a:off x="2183344" y="719557"/>
        <a:ext cx="1189700" cy="793133"/>
      </dsp:txXfrm>
    </dsp:sp>
    <dsp:sp modelId="{88C4DA8E-DD7D-224A-A313-1685B5C3E232}">
      <dsp:nvSpPr>
        <dsp:cNvPr id="0" name=""/>
        <dsp:cNvSpPr/>
      </dsp:nvSpPr>
      <dsp:spPr>
        <a:xfrm>
          <a:off x="3571327" y="719557"/>
          <a:ext cx="1982833" cy="793133"/>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Code</a:t>
          </a:r>
        </a:p>
      </dsp:txBody>
      <dsp:txXfrm>
        <a:off x="3967894" y="719557"/>
        <a:ext cx="1189700" cy="793133"/>
      </dsp:txXfrm>
    </dsp:sp>
    <dsp:sp modelId="{3EF91D2A-7B14-744E-BA52-424A717A13A8}">
      <dsp:nvSpPr>
        <dsp:cNvPr id="0" name=""/>
        <dsp:cNvSpPr/>
      </dsp:nvSpPr>
      <dsp:spPr>
        <a:xfrm>
          <a:off x="5355877" y="719557"/>
          <a:ext cx="1982833" cy="793133"/>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Testing</a:t>
          </a:r>
        </a:p>
      </dsp:txBody>
      <dsp:txXfrm>
        <a:off x="5752444" y="719557"/>
        <a:ext cx="1189700" cy="793133"/>
      </dsp:txXfrm>
    </dsp:sp>
    <dsp:sp modelId="{262D46F7-DA62-284B-BE1E-CBD63F8613B0}">
      <dsp:nvSpPr>
        <dsp:cNvPr id="0" name=""/>
        <dsp:cNvSpPr/>
      </dsp:nvSpPr>
      <dsp:spPr>
        <a:xfrm>
          <a:off x="7142655" y="754162"/>
          <a:ext cx="1982833" cy="793133"/>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Release</a:t>
          </a:r>
        </a:p>
      </dsp:txBody>
      <dsp:txXfrm>
        <a:off x="7539222" y="754162"/>
        <a:ext cx="1189700" cy="7931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6/7/19 11:01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6/7/19 11:01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768113" rtl="0" eaLnBrk="1" latinLnBrk="0" hangingPunct="1">
      <a:lnSpc>
        <a:spcPct val="90000"/>
      </a:lnSpc>
      <a:spcAft>
        <a:spcPts val="280"/>
      </a:spcAft>
      <a:defRPr sz="741" kern="1200">
        <a:solidFill>
          <a:schemeClr val="tx1"/>
        </a:solidFill>
        <a:latin typeface="Segoe UI Light" pitchFamily="34" charset="0"/>
        <a:ea typeface="+mn-ea"/>
        <a:cs typeface="+mn-cs"/>
      </a:defRPr>
    </a:lvl1pPr>
    <a:lvl2pPr marL="178915" indent="-88902"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2pPr>
    <a:lvl3pPr marL="275596" indent="-9668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3pPr>
    <a:lvl4pPr marL="405616" indent="-12335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4pPr>
    <a:lvl5pPr marL="516743" indent="-9668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5pPr>
    <a:lvl6pPr marL="1920283" algn="l" defTabSz="768113" rtl="0" eaLnBrk="1" latinLnBrk="0" hangingPunct="1">
      <a:defRPr sz="988" kern="1200">
        <a:solidFill>
          <a:schemeClr val="tx1"/>
        </a:solidFill>
        <a:latin typeface="+mn-lt"/>
        <a:ea typeface="+mn-ea"/>
        <a:cs typeface="+mn-cs"/>
      </a:defRPr>
    </a:lvl6pPr>
    <a:lvl7pPr marL="2304339" algn="l" defTabSz="768113" rtl="0" eaLnBrk="1" latinLnBrk="0" hangingPunct="1">
      <a:defRPr sz="988" kern="1200">
        <a:solidFill>
          <a:schemeClr val="tx1"/>
        </a:solidFill>
        <a:latin typeface="+mn-lt"/>
        <a:ea typeface="+mn-ea"/>
        <a:cs typeface="+mn-cs"/>
      </a:defRPr>
    </a:lvl7pPr>
    <a:lvl8pPr marL="2688396" algn="l" defTabSz="768113" rtl="0" eaLnBrk="1" latinLnBrk="0" hangingPunct="1">
      <a:defRPr sz="988" kern="1200">
        <a:solidFill>
          <a:schemeClr val="tx1"/>
        </a:solidFill>
        <a:latin typeface="+mn-lt"/>
        <a:ea typeface="+mn-ea"/>
        <a:cs typeface="+mn-cs"/>
      </a:defRPr>
    </a:lvl8pPr>
    <a:lvl9pPr marL="3072453" algn="l" defTabSz="768113" rtl="0" eaLnBrk="1" latinLnBrk="0" hangingPunct="1">
      <a:defRPr sz="9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6/7/19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50E54BF0-84B0-804B-B89E-ABCFA4A5D1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19D84DF5-CDE0-DE48-B897-ACFE2AFC29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Explain you are comparing to a meal so they know which parts you need and which parts you just really want.</a:t>
            </a:r>
          </a:p>
          <a:p>
            <a:pPr eaLnBrk="1" hangingPunct="1">
              <a:spcBef>
                <a:spcPct val="0"/>
              </a:spcBef>
            </a:pPr>
            <a:r>
              <a:rPr lang="en-US" altLang="en-US"/>
              <a:t>This list are things your program needs, not stuff that you have to do every single time for every app .  It depends on the level of assurance you require.  Give example of read-only social calendar versus banking app</a:t>
            </a:r>
          </a:p>
          <a:p>
            <a:pPr eaLnBrk="1" hangingPunct="1">
              <a:spcBef>
                <a:spcPct val="0"/>
              </a:spcBef>
            </a:pPr>
            <a:endParaRPr lang="en-US" altLang="en-US"/>
          </a:p>
        </p:txBody>
      </p:sp>
      <p:sp>
        <p:nvSpPr>
          <p:cNvPr id="35843" name="Slide Number Placeholder 3">
            <a:extLst>
              <a:ext uri="{FF2B5EF4-FFF2-40B4-BE49-F238E27FC236}">
                <a16:creationId xmlns:a16="http://schemas.microsoft.com/office/drawing/2014/main" id="{B91C3E33-BC46-274D-9380-4B28803A17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A7134FD-A08D-F647-9C1A-1CE9A4EF05EB}" type="slidenum">
              <a:rPr lang="en-US" altLang="en-US" smtClean="0"/>
              <a:pPr/>
              <a:t>13</a:t>
            </a:fld>
            <a:endParaRPr lang="en-US" altLang="en-US"/>
          </a:p>
        </p:txBody>
      </p:sp>
    </p:spTree>
    <p:extLst>
      <p:ext uri="{BB962C8B-B14F-4D97-AF65-F5344CB8AC3E}">
        <p14:creationId xmlns:p14="http://schemas.microsoft.com/office/powerpoint/2010/main" val="25544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4AB89DEB-8796-2841-AA53-458F91C046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9910D3E2-0670-AE44-B67E-398F866AEF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Explain you are comparing to a meal so they know which parts you need and which parts you just really want.</a:t>
            </a:r>
          </a:p>
          <a:p>
            <a:pPr eaLnBrk="1" hangingPunct="1">
              <a:spcBef>
                <a:spcPct val="0"/>
              </a:spcBef>
            </a:pPr>
            <a:r>
              <a:rPr lang="en-US" altLang="en-US"/>
              <a:t>This list are things your program needs, not stuff that you have to do every single time for every app .  It depends on the level of assurance you require.  Give example of read-only social calendar versus banking app</a:t>
            </a:r>
          </a:p>
          <a:p>
            <a:pPr eaLnBrk="1" hangingPunct="1">
              <a:spcBef>
                <a:spcPct val="0"/>
              </a:spcBef>
            </a:pPr>
            <a:endParaRPr lang="en-US" altLang="en-US"/>
          </a:p>
        </p:txBody>
      </p:sp>
      <p:sp>
        <p:nvSpPr>
          <p:cNvPr id="37891" name="Slide Number Placeholder 3">
            <a:extLst>
              <a:ext uri="{FF2B5EF4-FFF2-40B4-BE49-F238E27FC236}">
                <a16:creationId xmlns:a16="http://schemas.microsoft.com/office/drawing/2014/main" id="{4F5AACE6-1399-EA43-AE1E-3BDC7B7327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EAFA5A2-F45E-D94B-B7DE-B689D208D8AF}" type="slidenum">
              <a:rPr lang="en-US" altLang="en-US" smtClean="0"/>
              <a:pPr/>
              <a:t>14</a:t>
            </a:fld>
            <a:endParaRPr lang="en-US" altLang="en-US"/>
          </a:p>
        </p:txBody>
      </p:sp>
    </p:spTree>
    <p:extLst>
      <p:ext uri="{BB962C8B-B14F-4D97-AF65-F5344CB8AC3E}">
        <p14:creationId xmlns:p14="http://schemas.microsoft.com/office/powerpoint/2010/main" val="390217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052D9211-0C7E-BE49-836E-B9733B049F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C5D759B8-33EB-7B4D-B094-FFE6245E7E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(Does everyone know what this is?  It's Poutine, the Canadian National Dish.  We eat that!)</a:t>
            </a:r>
          </a:p>
          <a:p>
            <a:pPr eaLnBrk="1" hangingPunct="1">
              <a:spcBef>
                <a:spcPct val="0"/>
              </a:spcBef>
            </a:pPr>
            <a:r>
              <a:rPr lang="en-US" altLang="en-US" b="1" i="1"/>
              <a:t>Gravy: </a:t>
            </a:r>
            <a:endParaRPr lang="en-US" altLang="en-US"/>
          </a:p>
          <a:p>
            <a:pPr eaLnBrk="1" hangingPunct="1">
              <a:spcBef>
                <a:spcPct val="0"/>
              </a:spcBef>
            </a:pPr>
            <a:r>
              <a:rPr lang="en-US" altLang="en-US"/>
              <a:t>Educating Developers on Secure Coding Practices, workshops, talks, lessons </a:t>
            </a:r>
          </a:p>
          <a:p>
            <a:pPr eaLnBrk="1" hangingPunct="1">
              <a:spcBef>
                <a:spcPct val="0"/>
              </a:spcBef>
            </a:pPr>
            <a:r>
              <a:rPr lang="en-US" altLang="en-US"/>
              <a:t>Secure Coding Standards</a:t>
            </a:r>
          </a:p>
          <a:p>
            <a:pPr eaLnBrk="1" hangingPunct="1">
              <a:spcBef>
                <a:spcPct val="0"/>
              </a:spcBef>
            </a:pPr>
            <a:r>
              <a:rPr lang="en-US" altLang="en-US"/>
              <a:t>Responsible/Coordinated Disclosure </a:t>
            </a:r>
          </a:p>
          <a:p>
            <a:pPr eaLnBrk="1" hangingPunct="1">
              <a:spcBef>
                <a:spcPct val="0"/>
              </a:spcBef>
            </a:pPr>
            <a:r>
              <a:rPr lang="en-US" altLang="en-US"/>
              <a:t>Secure code library and other reference materials </a:t>
            </a:r>
          </a:p>
          <a:p>
            <a:pPr eaLnBrk="1" hangingPunct="1">
              <a:spcBef>
                <a:spcPct val="0"/>
              </a:spcBef>
            </a:pPr>
            <a:endParaRPr lang="en-US" altLang="en-US"/>
          </a:p>
        </p:txBody>
      </p:sp>
      <p:sp>
        <p:nvSpPr>
          <p:cNvPr id="39939" name="Slide Number Placeholder 3">
            <a:extLst>
              <a:ext uri="{FF2B5EF4-FFF2-40B4-BE49-F238E27FC236}">
                <a16:creationId xmlns:a16="http://schemas.microsoft.com/office/drawing/2014/main" id="{F1C622DC-9EFF-BA4B-BEFF-6D43E1FB0C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966F874-BF34-4740-8263-B2CF4D25C04C}" type="slidenum">
              <a:rPr lang="en-US" altLang="en-US" smtClean="0"/>
              <a:pPr/>
              <a:t>15</a:t>
            </a:fld>
            <a:endParaRPr lang="en-US" altLang="en-US"/>
          </a:p>
        </p:txBody>
      </p:sp>
    </p:spTree>
    <p:extLst>
      <p:ext uri="{BB962C8B-B14F-4D97-AF65-F5344CB8AC3E}">
        <p14:creationId xmlns:p14="http://schemas.microsoft.com/office/powerpoint/2010/main" val="134981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160BCFB0-C607-B444-8823-C914C5B6D0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E42D5CA5-E499-134D-91E5-E2042E8F8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(Does everyone know what this is?  It's Poutine, the Canadian National Dish.  We eat that!)</a:t>
            </a:r>
          </a:p>
          <a:p>
            <a:pPr eaLnBrk="1" hangingPunct="1">
              <a:spcBef>
                <a:spcPct val="0"/>
              </a:spcBef>
            </a:pPr>
            <a:r>
              <a:rPr lang="en-US" altLang="en-US" b="1" i="1" dirty="0"/>
              <a:t>Gravy: </a:t>
            </a:r>
            <a:endParaRPr lang="en-US" altLang="en-US" dirty="0"/>
          </a:p>
          <a:p>
            <a:pPr eaLnBrk="1" hangingPunct="1">
              <a:spcBef>
                <a:spcPct val="0"/>
              </a:spcBef>
            </a:pPr>
            <a:r>
              <a:rPr lang="en-US" altLang="en-US" dirty="0"/>
              <a:t>Educating Developers on Secure Coding Practices, workshops, talks, lessons </a:t>
            </a:r>
          </a:p>
          <a:p>
            <a:pPr eaLnBrk="1" hangingPunct="1">
              <a:spcBef>
                <a:spcPct val="0"/>
              </a:spcBef>
            </a:pPr>
            <a:r>
              <a:rPr lang="en-US" altLang="en-US" dirty="0"/>
              <a:t>Secure Coding Standards</a:t>
            </a:r>
          </a:p>
          <a:p>
            <a:pPr eaLnBrk="1" hangingPunct="1">
              <a:spcBef>
                <a:spcPct val="0"/>
              </a:spcBef>
            </a:pPr>
            <a:r>
              <a:rPr lang="en-US" altLang="en-US" dirty="0"/>
              <a:t>Responsible/Coordinated Disclosure </a:t>
            </a:r>
          </a:p>
          <a:p>
            <a:pPr eaLnBrk="1" hangingPunct="1">
              <a:spcBef>
                <a:spcPct val="0"/>
              </a:spcBef>
            </a:pPr>
            <a:r>
              <a:rPr lang="en-US" altLang="en-US" dirty="0"/>
              <a:t>Secure code library and other reference materials </a:t>
            </a:r>
          </a:p>
          <a:p>
            <a:pPr eaLnBrk="1" hangingPunct="1">
              <a:spcBef>
                <a:spcPct val="0"/>
              </a:spcBef>
            </a:pPr>
            <a:endParaRPr lang="en-US" altLang="en-US" dirty="0"/>
          </a:p>
        </p:txBody>
      </p:sp>
      <p:sp>
        <p:nvSpPr>
          <p:cNvPr id="41987" name="Slide Number Placeholder 3">
            <a:extLst>
              <a:ext uri="{FF2B5EF4-FFF2-40B4-BE49-F238E27FC236}">
                <a16:creationId xmlns:a16="http://schemas.microsoft.com/office/drawing/2014/main" id="{0D91CA1B-C77A-B841-914C-EEA8049F7F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6A1660A-F97F-5E4E-B934-BC0A2A579530}" type="slidenum">
              <a:rPr lang="en-US" altLang="en-US" smtClean="0"/>
              <a:pPr/>
              <a:t>16</a:t>
            </a:fld>
            <a:endParaRPr lang="en-US" altLang="en-US"/>
          </a:p>
        </p:txBody>
      </p:sp>
    </p:spTree>
    <p:extLst>
      <p:ext uri="{BB962C8B-B14F-4D97-AF65-F5344CB8AC3E}">
        <p14:creationId xmlns:p14="http://schemas.microsoft.com/office/powerpoint/2010/main" val="131228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F29AF21A-CCC3-5A41-8364-FE943FF009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5E925CEA-1466-A840-AB3F-0B3E38B832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i="1"/>
              <a:t> </a:t>
            </a:r>
            <a:r>
              <a:rPr lang="en-US" altLang="en-US" b="1" i="1"/>
              <a:t>Dessert:</a:t>
            </a:r>
            <a:r>
              <a:rPr lang="en-US" altLang="en-US" i="1"/>
              <a:t> </a:t>
            </a:r>
            <a:endParaRPr lang="en-US" altLang="en-US"/>
          </a:p>
          <a:p>
            <a:pPr eaLnBrk="1" hangingPunct="1">
              <a:spcBef>
                <a:spcPct val="0"/>
              </a:spcBef>
            </a:pPr>
            <a:r>
              <a:rPr lang="en-US" altLang="en-US"/>
              <a:t>Bug Bounty Programs </a:t>
            </a:r>
          </a:p>
          <a:p>
            <a:pPr eaLnBrk="1" hangingPunct="1">
              <a:spcBef>
                <a:spcPct val="0"/>
              </a:spcBef>
            </a:pPr>
            <a:r>
              <a:rPr lang="en-US" altLang="en-US"/>
              <a:t>Capture The Flag (CTF) contests </a:t>
            </a:r>
          </a:p>
          <a:p>
            <a:pPr eaLnBrk="1" hangingPunct="1">
              <a:spcBef>
                <a:spcPct val="0"/>
              </a:spcBef>
            </a:pPr>
            <a:r>
              <a:rPr lang="en-US" altLang="en-US"/>
              <a:t>Red Team Exercises  </a:t>
            </a:r>
          </a:p>
          <a:p>
            <a:pPr eaLnBrk="1" hangingPunct="1">
              <a:spcBef>
                <a:spcPct val="0"/>
              </a:spcBef>
            </a:pPr>
            <a:endParaRPr lang="en-US" altLang="en-US"/>
          </a:p>
        </p:txBody>
      </p:sp>
      <p:sp>
        <p:nvSpPr>
          <p:cNvPr id="44035" name="Slide Number Placeholder 3">
            <a:extLst>
              <a:ext uri="{FF2B5EF4-FFF2-40B4-BE49-F238E27FC236}">
                <a16:creationId xmlns:a16="http://schemas.microsoft.com/office/drawing/2014/main" id="{C664F91F-53BA-604A-AB4B-E10E3058A0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E8C149C1-397E-D543-B94C-0A9D932EF660}" type="slidenum">
              <a:rPr lang="en-US" altLang="en-US" smtClean="0"/>
              <a:pPr/>
              <a:t>17</a:t>
            </a:fld>
            <a:endParaRPr lang="en-US" altLang="en-US"/>
          </a:p>
        </p:txBody>
      </p:sp>
    </p:spTree>
    <p:extLst>
      <p:ext uri="{BB962C8B-B14F-4D97-AF65-F5344CB8AC3E}">
        <p14:creationId xmlns:p14="http://schemas.microsoft.com/office/powerpoint/2010/main" val="8877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C82CBAB3-DD26-8B4A-B18D-B2364AF442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603C6991-1E7E-2849-9BCA-E9CB8355F7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i="1"/>
              <a:t> </a:t>
            </a:r>
            <a:r>
              <a:rPr lang="en-US" altLang="en-US" b="1" i="1"/>
              <a:t>Dessert:</a:t>
            </a:r>
            <a:r>
              <a:rPr lang="en-US" altLang="en-US" i="1"/>
              <a:t> </a:t>
            </a:r>
            <a:endParaRPr lang="en-US" altLang="en-US"/>
          </a:p>
          <a:p>
            <a:pPr eaLnBrk="1" hangingPunct="1">
              <a:spcBef>
                <a:spcPct val="0"/>
              </a:spcBef>
            </a:pPr>
            <a:r>
              <a:rPr lang="en-US" altLang="en-US"/>
              <a:t>Bug Bounty Programs </a:t>
            </a:r>
          </a:p>
          <a:p>
            <a:pPr eaLnBrk="1" hangingPunct="1">
              <a:spcBef>
                <a:spcPct val="0"/>
              </a:spcBef>
            </a:pPr>
            <a:r>
              <a:rPr lang="en-US" altLang="en-US"/>
              <a:t>Capture The Flag (CTF) contests </a:t>
            </a:r>
          </a:p>
          <a:p>
            <a:pPr eaLnBrk="1" hangingPunct="1">
              <a:spcBef>
                <a:spcPct val="0"/>
              </a:spcBef>
            </a:pPr>
            <a:r>
              <a:rPr lang="en-US" altLang="en-US"/>
              <a:t>Red Team Exercises  </a:t>
            </a:r>
          </a:p>
          <a:p>
            <a:pPr eaLnBrk="1" hangingPunct="1">
              <a:spcBef>
                <a:spcPct val="0"/>
              </a:spcBef>
            </a:pPr>
            <a:endParaRPr lang="en-US" altLang="en-US"/>
          </a:p>
        </p:txBody>
      </p:sp>
      <p:sp>
        <p:nvSpPr>
          <p:cNvPr id="46083" name="Slide Number Placeholder 3">
            <a:extLst>
              <a:ext uri="{FF2B5EF4-FFF2-40B4-BE49-F238E27FC236}">
                <a16:creationId xmlns:a16="http://schemas.microsoft.com/office/drawing/2014/main" id="{3A7D2E99-233B-024D-A0AB-74E8E9F68F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4556F2B9-1674-CE4A-AEE6-E0C82E83B541}" type="slidenum">
              <a:rPr lang="en-US" altLang="en-US" smtClean="0"/>
              <a:pPr/>
              <a:t>18</a:t>
            </a:fld>
            <a:endParaRPr lang="en-US" altLang="en-US"/>
          </a:p>
        </p:txBody>
      </p:sp>
    </p:spTree>
    <p:extLst>
      <p:ext uri="{BB962C8B-B14F-4D97-AF65-F5344CB8AC3E}">
        <p14:creationId xmlns:p14="http://schemas.microsoft.com/office/powerpoint/2010/main" val="414860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7241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9B1D1D3E-B05C-C949-B920-CF634BA278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2ACBCA5D-5A99-0A4E-BDA2-2E34C5575C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a:t>
            </a:r>
          </a:p>
          <a:p>
            <a:pPr eaLnBrk="1" hangingPunct="1">
              <a:spcBef>
                <a:spcPct val="0"/>
              </a:spcBef>
            </a:pPr>
            <a:r>
              <a:rPr lang="en-US" altLang="en-US"/>
              <a:t>Most people use a web proxy security scanner to test their web applications</a:t>
            </a:r>
          </a:p>
          <a:p>
            <a:pPr eaLnBrk="1" hangingPunct="1">
              <a:spcBef>
                <a:spcPct val="0"/>
              </a:spcBef>
            </a:pPr>
            <a:r>
              <a:rPr lang="en-US" altLang="en-US"/>
              <a:t>It sits between your browser and the internet</a:t>
            </a:r>
          </a:p>
          <a:p>
            <a:pPr eaLnBrk="1" hangingPunct="1">
              <a:spcBef>
                <a:spcPct val="0"/>
              </a:spcBef>
            </a:pPr>
            <a:r>
              <a:rPr lang="en-US" altLang="en-US"/>
              <a:t>It will automate tests for you, tell you what to fix, and, if it's a good one, HOW to fix the issues</a:t>
            </a:r>
          </a:p>
          <a:p>
            <a:pPr eaLnBrk="1" hangingPunct="1">
              <a:spcBef>
                <a:spcPct val="0"/>
              </a:spcBef>
            </a:pPr>
            <a:r>
              <a:rPr lang="en-US" altLang="en-US"/>
              <a:t>There are paid and free options available</a:t>
            </a:r>
          </a:p>
          <a:p>
            <a:pPr eaLnBrk="1" hangingPunct="1">
              <a:spcBef>
                <a:spcPct val="0"/>
              </a:spcBef>
            </a:pPr>
            <a:r>
              <a:rPr lang="en-US" altLang="en-US"/>
              <a:t>Don't use a scanner on an app you don't have permission to test, it's illegal</a:t>
            </a:r>
          </a:p>
          <a:p>
            <a:pPr eaLnBrk="1" hangingPunct="1">
              <a:spcBef>
                <a:spcPct val="0"/>
              </a:spcBef>
            </a:pPr>
            <a:br>
              <a:rPr lang="en-US" altLang="en-US"/>
            </a:br>
            <a:endParaRPr lang="en-US" altLang="en-US"/>
          </a:p>
          <a:p>
            <a:pPr eaLnBrk="1" hangingPunct="1">
              <a:spcBef>
                <a:spcPct val="0"/>
              </a:spcBef>
            </a:pPr>
            <a:endParaRPr lang="en-US" altLang="en-US"/>
          </a:p>
        </p:txBody>
      </p:sp>
      <p:sp>
        <p:nvSpPr>
          <p:cNvPr id="50179" name="Slide Number Placeholder 3">
            <a:extLst>
              <a:ext uri="{FF2B5EF4-FFF2-40B4-BE49-F238E27FC236}">
                <a16:creationId xmlns:a16="http://schemas.microsoft.com/office/drawing/2014/main" id="{B33DF810-6D1F-514A-818E-6054ECCBF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8A8C762-7D30-5043-AA95-2D275BEE60DA}" type="slidenum">
              <a:rPr lang="en-US" altLang="en-US" smtClean="0"/>
              <a:pPr/>
              <a:t>20</a:t>
            </a:fld>
            <a:endParaRPr lang="en-US" altLang="en-US"/>
          </a:p>
        </p:txBody>
      </p:sp>
    </p:spTree>
    <p:extLst>
      <p:ext uri="{BB962C8B-B14F-4D97-AF65-F5344CB8AC3E}">
        <p14:creationId xmlns:p14="http://schemas.microsoft.com/office/powerpoint/2010/main" val="4153864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58B7DC2-D40A-D646-8698-8E74FDB8FA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7EA15A96-BF20-654C-923A-4646DDDD8A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a:t>
            </a:r>
          </a:p>
          <a:p>
            <a:pPr eaLnBrk="1" hangingPunct="1">
              <a:spcBef>
                <a:spcPct val="0"/>
              </a:spcBef>
            </a:pPr>
            <a:r>
              <a:rPr lang="en-US" altLang="en-US"/>
              <a:t>Most people use a web proxy security scanner to test their web applications</a:t>
            </a:r>
          </a:p>
          <a:p>
            <a:pPr eaLnBrk="1" hangingPunct="1">
              <a:spcBef>
                <a:spcPct val="0"/>
              </a:spcBef>
            </a:pPr>
            <a:r>
              <a:rPr lang="en-US" altLang="en-US"/>
              <a:t>It sits between your browser and the internet</a:t>
            </a:r>
          </a:p>
          <a:p>
            <a:pPr eaLnBrk="1" hangingPunct="1">
              <a:spcBef>
                <a:spcPct val="0"/>
              </a:spcBef>
            </a:pPr>
            <a:r>
              <a:rPr lang="en-US" altLang="en-US"/>
              <a:t>It will automate tests for you, tell you what to fix, and, if it's a good one, HOW to fix the issues</a:t>
            </a:r>
          </a:p>
          <a:p>
            <a:pPr eaLnBrk="1" hangingPunct="1">
              <a:spcBef>
                <a:spcPct val="0"/>
              </a:spcBef>
            </a:pPr>
            <a:r>
              <a:rPr lang="en-US" altLang="en-US"/>
              <a:t>There are paid and free options available</a:t>
            </a:r>
          </a:p>
          <a:p>
            <a:pPr eaLnBrk="1" hangingPunct="1">
              <a:spcBef>
                <a:spcPct val="0"/>
              </a:spcBef>
            </a:pPr>
            <a:r>
              <a:rPr lang="en-US" altLang="en-US"/>
              <a:t>Don't use a scanner on an app you don't have permission to test, it's illegal</a:t>
            </a:r>
          </a:p>
          <a:p>
            <a:pPr eaLnBrk="1" hangingPunct="1">
              <a:spcBef>
                <a:spcPct val="0"/>
              </a:spcBef>
            </a:pPr>
            <a:br>
              <a:rPr lang="en-US" altLang="en-US"/>
            </a:br>
            <a:endParaRPr lang="en-US" altLang="en-US"/>
          </a:p>
          <a:p>
            <a:pPr eaLnBrk="1" hangingPunct="1">
              <a:spcBef>
                <a:spcPct val="0"/>
              </a:spcBef>
            </a:pPr>
            <a:endParaRPr lang="en-US" altLang="en-US"/>
          </a:p>
        </p:txBody>
      </p:sp>
      <p:sp>
        <p:nvSpPr>
          <p:cNvPr id="52227" name="Slide Number Placeholder 3">
            <a:extLst>
              <a:ext uri="{FF2B5EF4-FFF2-40B4-BE49-F238E27FC236}">
                <a16:creationId xmlns:a16="http://schemas.microsoft.com/office/drawing/2014/main" id="{DDB4B8E1-01FA-DF44-928A-41C5BCF89A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FD7BF32-B12D-5044-898B-2475D3741E39}" type="slidenum">
              <a:rPr lang="en-US" altLang="en-US" smtClean="0"/>
              <a:pPr/>
              <a:t>21</a:t>
            </a:fld>
            <a:endParaRPr lang="en-US" altLang="en-US"/>
          </a:p>
        </p:txBody>
      </p:sp>
    </p:spTree>
    <p:extLst>
      <p:ext uri="{BB962C8B-B14F-4D97-AF65-F5344CB8AC3E}">
        <p14:creationId xmlns:p14="http://schemas.microsoft.com/office/powerpoint/2010/main" val="165139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E0B304C3-5B7E-9B4B-BFA3-2680E13C4D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865E18FB-5D8C-1A4F-B0FA-587728EFF6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 – a word of caution</a:t>
            </a:r>
          </a:p>
          <a:p>
            <a:pPr eaLnBrk="1" hangingPunct="1">
              <a:spcBef>
                <a:spcPct val="0"/>
              </a:spcBef>
            </a:pPr>
            <a:r>
              <a:rPr lang="en-US" altLang="en-US"/>
              <a:t>Ensure you have permission from your boss before you start, there may be policies against it</a:t>
            </a:r>
          </a:p>
          <a:p>
            <a:pPr eaLnBrk="1" hangingPunct="1">
              <a:spcBef>
                <a:spcPct val="0"/>
              </a:spcBef>
            </a:pPr>
            <a:r>
              <a:rPr lang="en-US" altLang="en-US"/>
              <a:t>Be considerate, scanners can hog resources</a:t>
            </a:r>
          </a:p>
          <a:p>
            <a:pPr eaLnBrk="1" hangingPunct="1">
              <a:spcBef>
                <a:spcPct val="0"/>
              </a:spcBef>
            </a:pPr>
            <a:r>
              <a:rPr lang="en-US" altLang="en-US"/>
              <a:t>Be careful, scanners can be destructive</a:t>
            </a:r>
          </a:p>
          <a:p>
            <a:pPr eaLnBrk="1" hangingPunct="1">
              <a:spcBef>
                <a:spcPct val="0"/>
              </a:spcBef>
            </a:pPr>
            <a:r>
              <a:rPr lang="en-US" altLang="en-US"/>
              <a:t>Back up your data before hand </a:t>
            </a:r>
          </a:p>
          <a:p>
            <a:pPr eaLnBrk="1" hangingPunct="1">
              <a:spcBef>
                <a:spcPct val="0"/>
              </a:spcBef>
            </a:pPr>
            <a:r>
              <a:rPr lang="en-US" altLang="en-US"/>
              <a:t>This is an activity that requires some learning before you can start, to ensure you don't cause any damage or tick anyone off</a:t>
            </a:r>
          </a:p>
          <a:p>
            <a:pPr eaLnBrk="1" hangingPunct="1">
              <a:spcBef>
                <a:spcPct val="0"/>
              </a:spcBef>
            </a:pPr>
            <a:br>
              <a:rPr lang="en-US" altLang="en-US"/>
            </a:br>
            <a:endParaRPr lang="en-US" altLang="en-US"/>
          </a:p>
        </p:txBody>
      </p:sp>
      <p:sp>
        <p:nvSpPr>
          <p:cNvPr id="54275" name="Slide Number Placeholder 3">
            <a:extLst>
              <a:ext uri="{FF2B5EF4-FFF2-40B4-BE49-F238E27FC236}">
                <a16:creationId xmlns:a16="http://schemas.microsoft.com/office/drawing/2014/main" id="{115BB4B8-AD02-F844-90CB-4414DEC2FD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6AAD67A1-0F8A-D142-98DA-EA6D7320FC59}" type="slidenum">
              <a:rPr lang="en-US" altLang="en-US" smtClean="0"/>
              <a:pPr/>
              <a:t>22</a:t>
            </a:fld>
            <a:endParaRPr lang="en-US" altLang="en-US"/>
          </a:p>
        </p:txBody>
      </p:sp>
    </p:spTree>
    <p:extLst>
      <p:ext uri="{BB962C8B-B14F-4D97-AF65-F5344CB8AC3E}">
        <p14:creationId xmlns:p14="http://schemas.microsoft.com/office/powerpoint/2010/main" val="421362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3933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E22A9321-603C-F64A-853C-3AB603F376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6BBDE80A-EB09-F64C-9D3D-A090426AA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 – a word of caution</a:t>
            </a:r>
          </a:p>
          <a:p>
            <a:pPr eaLnBrk="1" hangingPunct="1">
              <a:spcBef>
                <a:spcPct val="0"/>
              </a:spcBef>
            </a:pPr>
            <a:r>
              <a:rPr lang="en-US" altLang="en-US"/>
              <a:t>Ensure you have permission from your boss before you start, there may be policies against it</a:t>
            </a:r>
          </a:p>
          <a:p>
            <a:pPr eaLnBrk="1" hangingPunct="1">
              <a:spcBef>
                <a:spcPct val="0"/>
              </a:spcBef>
            </a:pPr>
            <a:r>
              <a:rPr lang="en-US" altLang="en-US"/>
              <a:t>Be considerate, scanners can hog resources</a:t>
            </a:r>
          </a:p>
          <a:p>
            <a:pPr eaLnBrk="1" hangingPunct="1">
              <a:spcBef>
                <a:spcPct val="0"/>
              </a:spcBef>
            </a:pPr>
            <a:r>
              <a:rPr lang="en-US" altLang="en-US"/>
              <a:t>Be careful, scanners can be destructive</a:t>
            </a:r>
          </a:p>
          <a:p>
            <a:pPr eaLnBrk="1" hangingPunct="1">
              <a:spcBef>
                <a:spcPct val="0"/>
              </a:spcBef>
            </a:pPr>
            <a:r>
              <a:rPr lang="en-US" altLang="en-US"/>
              <a:t>Back up your data before hand </a:t>
            </a:r>
          </a:p>
          <a:p>
            <a:pPr eaLnBrk="1" hangingPunct="1">
              <a:spcBef>
                <a:spcPct val="0"/>
              </a:spcBef>
            </a:pPr>
            <a:r>
              <a:rPr lang="en-US" altLang="en-US"/>
              <a:t>This is an activity that requires some learning before you can start, to ensure you don't cause any damage or tick anyone off</a:t>
            </a:r>
          </a:p>
          <a:p>
            <a:pPr eaLnBrk="1" hangingPunct="1">
              <a:spcBef>
                <a:spcPct val="0"/>
              </a:spcBef>
            </a:pPr>
            <a:br>
              <a:rPr lang="en-US" altLang="en-US"/>
            </a:br>
            <a:endParaRPr lang="en-US" altLang="en-US"/>
          </a:p>
        </p:txBody>
      </p:sp>
      <p:sp>
        <p:nvSpPr>
          <p:cNvPr id="56323" name="Slide Number Placeholder 3">
            <a:extLst>
              <a:ext uri="{FF2B5EF4-FFF2-40B4-BE49-F238E27FC236}">
                <a16:creationId xmlns:a16="http://schemas.microsoft.com/office/drawing/2014/main" id="{794D37D7-D7DA-1143-A083-50ECF78A4C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A789F13-6CCA-4E48-84EA-8B3405749F0F}" type="slidenum">
              <a:rPr lang="en-US" altLang="en-US" smtClean="0"/>
              <a:pPr/>
              <a:t>23</a:t>
            </a:fld>
            <a:endParaRPr lang="en-US" altLang="en-US"/>
          </a:p>
        </p:txBody>
      </p:sp>
    </p:spTree>
    <p:extLst>
      <p:ext uri="{BB962C8B-B14F-4D97-AF65-F5344CB8AC3E}">
        <p14:creationId xmlns:p14="http://schemas.microsoft.com/office/powerpoint/2010/main" val="324073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5ACB2351-2CDC-4143-876B-4A591FE411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1AEFC3BE-846A-CB4A-979F-A60939A9DA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Threat Modeling</a:t>
            </a:r>
          </a:p>
          <a:p>
            <a:pPr eaLnBrk="1" hangingPunct="1">
              <a:spcBef>
                <a:spcPct val="0"/>
              </a:spcBef>
            </a:pPr>
            <a:r>
              <a:rPr lang="en-US" altLang="en-US"/>
              <a:t>Figuring out negative use cases, and ways to defend against them</a:t>
            </a:r>
          </a:p>
          <a:p>
            <a:pPr eaLnBrk="1" hangingPunct="1">
              <a:spcBef>
                <a:spcPct val="0"/>
              </a:spcBef>
            </a:pPr>
            <a:r>
              <a:rPr lang="en-US" altLang="en-US"/>
              <a:t>Basically a brainstorming session with programmers and security to figure out how someone may try to abuse your app</a:t>
            </a:r>
          </a:p>
          <a:p>
            <a:pPr eaLnBrk="1" hangingPunct="1">
              <a:spcBef>
                <a:spcPct val="0"/>
              </a:spcBef>
            </a:pPr>
            <a:r>
              <a:rPr lang="en-US" altLang="en-US"/>
              <a:t>Search you code for these threats</a:t>
            </a:r>
          </a:p>
          <a:p>
            <a:pPr eaLnBrk="1" hangingPunct="1">
              <a:spcBef>
                <a:spcPct val="0"/>
              </a:spcBef>
            </a:pPr>
            <a:r>
              <a:rPr lang="en-US" altLang="en-US"/>
              <a:t>Thinking like an adversary can not only uncover potential issues, it can be fun and educational.</a:t>
            </a:r>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58371" name="Slide Number Placeholder 3">
            <a:extLst>
              <a:ext uri="{FF2B5EF4-FFF2-40B4-BE49-F238E27FC236}">
                <a16:creationId xmlns:a16="http://schemas.microsoft.com/office/drawing/2014/main" id="{1FEFC81D-21AE-8443-AB53-98FD18CAFD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4481B44-2AED-504C-B798-1426B361FDF3}" type="slidenum">
              <a:rPr lang="en-US" altLang="en-US" smtClean="0"/>
              <a:pPr/>
              <a:t>24</a:t>
            </a:fld>
            <a:endParaRPr lang="en-US" altLang="en-US"/>
          </a:p>
        </p:txBody>
      </p:sp>
    </p:spTree>
    <p:extLst>
      <p:ext uri="{BB962C8B-B14F-4D97-AF65-F5344CB8AC3E}">
        <p14:creationId xmlns:p14="http://schemas.microsoft.com/office/powerpoint/2010/main" val="243945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29B93C7-8985-3549-B245-CB9F25AEAE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B13D1A38-925B-934C-9058-9DF57E0CF9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Threat Modeling</a:t>
            </a:r>
          </a:p>
          <a:p>
            <a:pPr eaLnBrk="1" hangingPunct="1">
              <a:spcBef>
                <a:spcPct val="0"/>
              </a:spcBef>
            </a:pPr>
            <a:r>
              <a:rPr lang="en-US" altLang="en-US"/>
              <a:t>Figuring out negative use cases, and ways to defend against them</a:t>
            </a:r>
          </a:p>
          <a:p>
            <a:pPr eaLnBrk="1" hangingPunct="1">
              <a:spcBef>
                <a:spcPct val="0"/>
              </a:spcBef>
            </a:pPr>
            <a:r>
              <a:rPr lang="en-US" altLang="en-US"/>
              <a:t>Basically a brainstorming session with programmers and security to figure out how someone may try to abuse your app</a:t>
            </a:r>
          </a:p>
          <a:p>
            <a:pPr eaLnBrk="1" hangingPunct="1">
              <a:spcBef>
                <a:spcPct val="0"/>
              </a:spcBef>
            </a:pPr>
            <a:r>
              <a:rPr lang="en-US" altLang="en-US"/>
              <a:t>Search you code for these threats</a:t>
            </a:r>
          </a:p>
          <a:p>
            <a:pPr eaLnBrk="1" hangingPunct="1">
              <a:spcBef>
                <a:spcPct val="0"/>
              </a:spcBef>
            </a:pPr>
            <a:r>
              <a:rPr lang="en-US" altLang="en-US"/>
              <a:t>Thinking like an adversary can not only uncover potential issues, it can be fun and educational.</a:t>
            </a:r>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60419" name="Slide Number Placeholder 3">
            <a:extLst>
              <a:ext uri="{FF2B5EF4-FFF2-40B4-BE49-F238E27FC236}">
                <a16:creationId xmlns:a16="http://schemas.microsoft.com/office/drawing/2014/main" id="{6BC2186E-25C5-8441-80A5-DC39F4F94A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52518AE-CD62-3846-A84C-AAF44D45B580}" type="slidenum">
              <a:rPr lang="en-US" altLang="en-US" smtClean="0"/>
              <a:pPr/>
              <a:t>25</a:t>
            </a:fld>
            <a:endParaRPr lang="en-US" altLang="en-US"/>
          </a:p>
        </p:txBody>
      </p:sp>
    </p:spTree>
    <p:extLst>
      <p:ext uri="{BB962C8B-B14F-4D97-AF65-F5344CB8AC3E}">
        <p14:creationId xmlns:p14="http://schemas.microsoft.com/office/powerpoint/2010/main" val="170952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7466CE18-20E4-6B4D-80C0-8515022DA9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AFA06030-5870-0D46-BB41-AFAE0F19BF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Reviewing code</a:t>
            </a:r>
          </a:p>
          <a:p>
            <a:pPr eaLnBrk="1" hangingPunct="1">
              <a:spcBef>
                <a:spcPct val="0"/>
              </a:spcBef>
            </a:pPr>
            <a:r>
              <a:rPr lang="en-US" altLang="en-US"/>
              <a:t>Most people use a static code analyzer, but this can also be done manually</a:t>
            </a:r>
          </a:p>
          <a:p>
            <a:pPr eaLnBrk="1" hangingPunct="1">
              <a:spcBef>
                <a:spcPct val="0"/>
              </a:spcBef>
            </a:pPr>
            <a:r>
              <a:rPr lang="en-US" altLang="en-US"/>
              <a:t>Search for your threat models</a:t>
            </a:r>
          </a:p>
          <a:p>
            <a:pPr eaLnBrk="1" hangingPunct="1">
              <a:spcBef>
                <a:spcPct val="0"/>
              </a:spcBef>
            </a:pPr>
            <a:r>
              <a:rPr lang="en-US" altLang="en-US"/>
              <a:t>Even the most expensive tool produces many false positives, the 'work' in this exercise is figuring out what is a real issue and what is not</a:t>
            </a:r>
          </a:p>
          <a:p>
            <a:pPr eaLnBrk="1" hangingPunct="1">
              <a:spcBef>
                <a:spcPct val="0"/>
              </a:spcBef>
            </a:pPr>
            <a:r>
              <a:rPr lang="en-US" altLang="en-US"/>
              <a:t>Paid and free options, plus language-specific</a:t>
            </a:r>
          </a:p>
          <a:p>
            <a:pPr eaLnBrk="1" hangingPunct="1">
              <a:spcBef>
                <a:spcPct val="0"/>
              </a:spcBef>
            </a:pPr>
            <a:r>
              <a:rPr lang="en-US" altLang="en-US"/>
              <a:t>You can find more than just security bugs</a:t>
            </a:r>
          </a:p>
          <a:p>
            <a:pPr eaLnBrk="1" hangingPunct="1">
              <a:spcBef>
                <a:spcPct val="0"/>
              </a:spcBef>
            </a:pPr>
            <a:br>
              <a:rPr lang="en-US" altLang="en-US"/>
            </a:br>
            <a:endParaRPr lang="en-US" altLang="en-US"/>
          </a:p>
        </p:txBody>
      </p:sp>
      <p:sp>
        <p:nvSpPr>
          <p:cNvPr id="62467" name="Slide Number Placeholder 3">
            <a:extLst>
              <a:ext uri="{FF2B5EF4-FFF2-40B4-BE49-F238E27FC236}">
                <a16:creationId xmlns:a16="http://schemas.microsoft.com/office/drawing/2014/main" id="{3F8231FA-984B-4A43-A48E-9A064CEFC2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B4BA7BC-60AA-7648-B602-9EBDF8DAADF2}" type="slidenum">
              <a:rPr lang="en-US" altLang="en-US" smtClean="0"/>
              <a:pPr/>
              <a:t>26</a:t>
            </a:fld>
            <a:endParaRPr lang="en-US" altLang="en-US"/>
          </a:p>
        </p:txBody>
      </p:sp>
    </p:spTree>
    <p:extLst>
      <p:ext uri="{BB962C8B-B14F-4D97-AF65-F5344CB8AC3E}">
        <p14:creationId xmlns:p14="http://schemas.microsoft.com/office/powerpoint/2010/main" val="688307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897A51F4-9A6C-F444-A9ED-1900292B33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1A8DFB5F-3923-D440-B84B-13F7D323F2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Reviewing code</a:t>
            </a:r>
          </a:p>
          <a:p>
            <a:pPr eaLnBrk="1" hangingPunct="1">
              <a:spcBef>
                <a:spcPct val="0"/>
              </a:spcBef>
            </a:pPr>
            <a:r>
              <a:rPr lang="en-US" altLang="en-US"/>
              <a:t>Most people use a static code analyzer, but this can also be done manually</a:t>
            </a:r>
          </a:p>
          <a:p>
            <a:pPr eaLnBrk="1" hangingPunct="1">
              <a:spcBef>
                <a:spcPct val="0"/>
              </a:spcBef>
            </a:pPr>
            <a:r>
              <a:rPr lang="en-US" altLang="en-US"/>
              <a:t>Search for your threat models</a:t>
            </a:r>
          </a:p>
          <a:p>
            <a:pPr eaLnBrk="1" hangingPunct="1">
              <a:spcBef>
                <a:spcPct val="0"/>
              </a:spcBef>
            </a:pPr>
            <a:r>
              <a:rPr lang="en-US" altLang="en-US"/>
              <a:t>Even the most expensive tool produces many false positives, the 'work' in this exercise is figuring out what is a real issue and what is not</a:t>
            </a:r>
          </a:p>
          <a:p>
            <a:pPr eaLnBrk="1" hangingPunct="1">
              <a:spcBef>
                <a:spcPct val="0"/>
              </a:spcBef>
            </a:pPr>
            <a:r>
              <a:rPr lang="en-US" altLang="en-US"/>
              <a:t>Paid and free options, plus language-specific</a:t>
            </a:r>
          </a:p>
          <a:p>
            <a:pPr eaLnBrk="1" hangingPunct="1">
              <a:spcBef>
                <a:spcPct val="0"/>
              </a:spcBef>
            </a:pPr>
            <a:r>
              <a:rPr lang="en-US" altLang="en-US"/>
              <a:t>You can find more than just security bugs</a:t>
            </a:r>
          </a:p>
          <a:p>
            <a:pPr eaLnBrk="1" hangingPunct="1">
              <a:spcBef>
                <a:spcPct val="0"/>
              </a:spcBef>
            </a:pPr>
            <a:br>
              <a:rPr lang="en-US" altLang="en-US"/>
            </a:br>
            <a:endParaRPr lang="en-US" altLang="en-US"/>
          </a:p>
        </p:txBody>
      </p:sp>
      <p:sp>
        <p:nvSpPr>
          <p:cNvPr id="64515" name="Slide Number Placeholder 3">
            <a:extLst>
              <a:ext uri="{FF2B5EF4-FFF2-40B4-BE49-F238E27FC236}">
                <a16:creationId xmlns:a16="http://schemas.microsoft.com/office/drawing/2014/main" id="{B33E5E64-B6A4-E946-980A-4E9151B964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2249AE2-30A4-6E42-A08D-B95588AFF9E8}" type="slidenum">
              <a:rPr lang="en-US" altLang="en-US" smtClean="0"/>
              <a:pPr/>
              <a:t>27</a:t>
            </a:fld>
            <a:endParaRPr lang="en-US" altLang="en-US"/>
          </a:p>
        </p:txBody>
      </p:sp>
    </p:spTree>
    <p:extLst>
      <p:ext uri="{BB962C8B-B14F-4D97-AF65-F5344CB8AC3E}">
        <p14:creationId xmlns:p14="http://schemas.microsoft.com/office/powerpoint/2010/main" val="446736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2657D23C-E9FB-C942-B829-01942F8E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2331AF7-4710-5646-A6C0-F64152735C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You might think this slide is condescending, but it's not.  Just like the best professional athletes, you don't have to stop improving at 5:00 pm.  Just like the practice and try new techniques to improve their craft, so can you.  Because you can have the fastest, most beautiful app that does everything your client asked for, but it if it's not secure, it's not the best.</a:t>
            </a:r>
          </a:p>
        </p:txBody>
      </p:sp>
      <p:sp>
        <p:nvSpPr>
          <p:cNvPr id="66563" name="Slide Number Placeholder 3">
            <a:extLst>
              <a:ext uri="{FF2B5EF4-FFF2-40B4-BE49-F238E27FC236}">
                <a16:creationId xmlns:a16="http://schemas.microsoft.com/office/drawing/2014/main" id="{32A2567A-2EAB-F346-8C58-4668D5D8B9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432E77D6-FD60-5942-96D2-20D1F819122E}" type="slidenum">
              <a:rPr lang="en-US" altLang="en-US" smtClean="0"/>
              <a:pPr/>
              <a:t>28</a:t>
            </a:fld>
            <a:endParaRPr lang="en-US" altLang="en-US"/>
          </a:p>
        </p:txBody>
      </p:sp>
    </p:spTree>
    <p:extLst>
      <p:ext uri="{BB962C8B-B14F-4D97-AF65-F5344CB8AC3E}">
        <p14:creationId xmlns:p14="http://schemas.microsoft.com/office/powerpoint/2010/main" val="350649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0A5DAD4-62DB-EB4B-AB30-FD3BC73593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62D98F43-073D-F14C-ACA4-0A3790A582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Train yourself on secure coding practices</a:t>
            </a:r>
          </a:p>
          <a:p>
            <a:pPr eaLnBrk="1" hangingPunct="1">
              <a:spcBef>
                <a:spcPct val="0"/>
              </a:spcBef>
            </a:pPr>
            <a:r>
              <a:rPr lang="en-US" altLang="en-US"/>
              <a:t>There are tons of quality online resources, free and paid, as well as courses and conferences</a:t>
            </a:r>
          </a:p>
          <a:p>
            <a:pPr eaLnBrk="1" hangingPunct="1">
              <a:spcBef>
                <a:spcPct val="0"/>
              </a:spcBef>
            </a:pPr>
            <a:r>
              <a:rPr lang="en-US" altLang="en-US"/>
              <a:t>Check online for the best and most secure way to do things, before you start coding</a:t>
            </a:r>
          </a:p>
          <a:p>
            <a:pPr eaLnBrk="1" hangingPunct="1">
              <a:spcBef>
                <a:spcPct val="0"/>
              </a:spcBef>
            </a:pPr>
            <a:r>
              <a:rPr lang="en-US" altLang="en-US"/>
              <a:t>Become the security expert on your dev team, and help the rest of your team learn</a:t>
            </a:r>
          </a:p>
        </p:txBody>
      </p:sp>
      <p:sp>
        <p:nvSpPr>
          <p:cNvPr id="68611" name="Slide Number Placeholder 3">
            <a:extLst>
              <a:ext uri="{FF2B5EF4-FFF2-40B4-BE49-F238E27FC236}">
                <a16:creationId xmlns:a16="http://schemas.microsoft.com/office/drawing/2014/main" id="{7D298DE6-7395-5D4D-86BD-30F5A08568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D9220E4-0C2A-FD4D-A408-857510327327}" type="slidenum">
              <a:rPr lang="en-US" altLang="en-US" smtClean="0"/>
              <a:pPr/>
              <a:t>29</a:t>
            </a:fld>
            <a:endParaRPr lang="en-US" altLang="en-US"/>
          </a:p>
        </p:txBody>
      </p:sp>
    </p:spTree>
    <p:extLst>
      <p:ext uri="{BB962C8B-B14F-4D97-AF65-F5344CB8AC3E}">
        <p14:creationId xmlns:p14="http://schemas.microsoft.com/office/powerpoint/2010/main" val="1927413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72878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94583559-75BE-FE44-82B4-E9B765B047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5E72C593-0570-7942-9852-E473CA9948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Joining OWASP, attending meetings and/or using their resources, will set you apart from your peers.</a:t>
            </a:r>
          </a:p>
          <a:p>
            <a:pPr eaLnBrk="1" hangingPunct="1">
              <a:spcBef>
                <a:spcPct val="0"/>
              </a:spcBef>
            </a:pPr>
            <a:r>
              <a:rPr lang="en-US" altLang="en-US"/>
              <a:t>There is so much more that you can learn and do than what was shown in this presentation.</a:t>
            </a:r>
          </a:p>
          <a:p>
            <a:pPr eaLnBrk="1" hangingPunct="1">
              <a:spcBef>
                <a:spcPct val="0"/>
              </a:spcBef>
            </a:pPr>
            <a:r>
              <a:rPr lang="en-US" altLang="en-US"/>
              <a:t>There are a lot of jobs in this field, in case you like it, and it pays well.  It is estimated that there are 1.5 million security jobs in North America for which there is no security person to do them.  </a:t>
            </a:r>
          </a:p>
          <a:p>
            <a:pPr eaLnBrk="1" hangingPunct="1">
              <a:spcBef>
                <a:spcPct val="0"/>
              </a:spcBef>
            </a:pPr>
            <a:r>
              <a:rPr lang="en-US" altLang="en-US"/>
              <a:t>We need more people in this industry, badly.  Join us.</a:t>
            </a:r>
          </a:p>
          <a:p>
            <a:pPr eaLnBrk="1" hangingPunct="1">
              <a:spcBef>
                <a:spcPct val="0"/>
              </a:spcBef>
            </a:pPr>
            <a:r>
              <a:rPr lang="en-US" altLang="en-US"/>
              <a:t>Tell them about DevSlop!  </a:t>
            </a:r>
            <a:r>
              <a:rPr lang="en-US" altLang="en-US">
                <a:sym typeface="Wingdings" pitchFamily="2" charset="2"/>
              </a:rPr>
              <a:t> </a:t>
            </a: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72707" name="Slide Number Placeholder 3">
            <a:extLst>
              <a:ext uri="{FF2B5EF4-FFF2-40B4-BE49-F238E27FC236}">
                <a16:creationId xmlns:a16="http://schemas.microsoft.com/office/drawing/2014/main" id="{D0499486-FBBB-1249-9D32-D13AB296FA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EECEF45-0455-C042-ACA0-80F5A7655108}" type="slidenum">
              <a:rPr lang="en-US" altLang="en-US" smtClean="0"/>
              <a:pPr/>
              <a:t>31</a:t>
            </a:fld>
            <a:endParaRPr lang="en-US" altLang="en-US"/>
          </a:p>
        </p:txBody>
      </p:sp>
    </p:spTree>
    <p:extLst>
      <p:ext uri="{BB962C8B-B14F-4D97-AF65-F5344CB8AC3E}">
        <p14:creationId xmlns:p14="http://schemas.microsoft.com/office/powerpoint/2010/main" val="2034130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32</a:t>
            </a:fld>
            <a:endParaRPr lang="en-US"/>
          </a:p>
        </p:txBody>
      </p:sp>
    </p:spTree>
    <p:extLst>
      <p:ext uri="{BB962C8B-B14F-4D97-AF65-F5344CB8AC3E}">
        <p14:creationId xmlns:p14="http://schemas.microsoft.com/office/powerpoint/2010/main" val="194563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DB20CDDD-FE95-D045-B854-B235C5DD2C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E9E2253D-BD2B-DF47-A36C-7999F1A94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Current state of affairs: a review for most, but I want to make sure we a real on the same page</a:t>
            </a:r>
          </a:p>
          <a:p>
            <a:pPr eaLnBrk="1" hangingPunct="1">
              <a:spcBef>
                <a:spcPct val="0"/>
              </a:spcBef>
            </a:pPr>
            <a:r>
              <a:rPr lang="en-US" altLang="en-US" dirty="0"/>
              <a:t>Everyone is “getting hacked”, and it is often poorly-written web applications that are the cause.</a:t>
            </a:r>
          </a:p>
          <a:p>
            <a:pPr eaLnBrk="1" hangingPunct="1">
              <a:spcBef>
                <a:spcPct val="0"/>
              </a:spcBef>
            </a:pPr>
            <a:r>
              <a:rPr lang="en-US" altLang="en-US" dirty="0"/>
              <a:t>Did you know approx. ¼ of all incidents are cause of software vulnerabilities?  Is your security team spending 25% of your budget on it?  Why not?</a:t>
            </a:r>
            <a:br>
              <a:rPr lang="en-US" altLang="en-US" dirty="0"/>
            </a:br>
            <a:endParaRPr lang="en-US" altLang="en-US" dirty="0"/>
          </a:p>
          <a:p>
            <a:pPr eaLnBrk="1" hangingPunct="1">
              <a:spcBef>
                <a:spcPct val="0"/>
              </a:spcBef>
            </a:pPr>
            <a:br>
              <a:rPr lang="en-US" altLang="en-US" dirty="0"/>
            </a:br>
            <a:endParaRPr lang="en-US" altLang="en-US" dirty="0"/>
          </a:p>
          <a:p>
            <a:pPr eaLnBrk="1" hangingPunct="1">
              <a:spcBef>
                <a:spcPct val="0"/>
              </a:spcBef>
            </a:pPr>
            <a:endParaRPr lang="en-US" altLang="en-US" dirty="0"/>
          </a:p>
        </p:txBody>
      </p:sp>
      <p:sp>
        <p:nvSpPr>
          <p:cNvPr id="21507" name="Slide Number Placeholder 3">
            <a:extLst>
              <a:ext uri="{FF2B5EF4-FFF2-40B4-BE49-F238E27FC236}">
                <a16:creationId xmlns:a16="http://schemas.microsoft.com/office/drawing/2014/main" id="{1A4E09F5-9D16-1448-9128-95E2A40BA2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B687FD7-FE9D-EF4C-9D88-B85732E1714F}" type="slidenum">
              <a:rPr lang="en-US" altLang="en-US" smtClean="0"/>
              <a:pPr/>
              <a:t>5</a:t>
            </a:fld>
            <a:endParaRPr lang="en-US" altLang="en-US"/>
          </a:p>
        </p:txBody>
      </p:sp>
    </p:spTree>
    <p:extLst>
      <p:ext uri="{BB962C8B-B14F-4D97-AF65-F5344CB8AC3E}">
        <p14:creationId xmlns:p14="http://schemas.microsoft.com/office/powerpoint/2010/main" val="3914323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We eat our own dogfood, and we do DevOps for all of our products.  If you want to know more, check out our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https://</a:t>
            </a:r>
            <a:r>
              <a:rPr lang="en-CA" sz="800" kern="1200" dirty="0" err="1">
                <a:solidFill>
                  <a:schemeClr val="tx1"/>
                </a:solidFill>
                <a:effectLst/>
                <a:latin typeface="Segoe UI Light" pitchFamily="34" charset="0"/>
                <a:ea typeface="+mn-ea"/>
                <a:cs typeface="+mn-cs"/>
              </a:rPr>
              <a:t>stories.visualstudio.com</a:t>
            </a:r>
            <a:r>
              <a:rPr lang="en-CA" sz="800" kern="1200" dirty="0">
                <a:solidFill>
                  <a:schemeClr val="tx1"/>
                </a:solidFill>
                <a:effectLst/>
                <a:latin typeface="Segoe UI Light"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68268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85852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6/7/19 9:01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56854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6/7/19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34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5A619B1D-B393-B147-8D29-FEF91148DE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D4F053B2-C39A-6A4A-A5F0-F2165CEBBF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Many security teams concentrate on the perimeter, networks and infrastructure.  Patch management and vendor-supplied solutions receive most of their attention.  Most have little knowledge of application security.</a:t>
            </a:r>
          </a:p>
          <a:p>
            <a:pPr eaLnBrk="1" hangingPunct="1">
              <a:spcBef>
                <a:spcPct val="0"/>
              </a:spcBef>
            </a:pPr>
            <a:r>
              <a:rPr lang="en-US" altLang="en-US" dirty="0"/>
              <a:t>It's like locking your front door but then leaving all the windows open on the main floor.</a:t>
            </a:r>
          </a:p>
        </p:txBody>
      </p:sp>
      <p:sp>
        <p:nvSpPr>
          <p:cNvPr id="23555" name="Slide Number Placeholder 3">
            <a:extLst>
              <a:ext uri="{FF2B5EF4-FFF2-40B4-BE49-F238E27FC236}">
                <a16:creationId xmlns:a16="http://schemas.microsoft.com/office/drawing/2014/main" id="{98016993-293C-874D-8EAF-82B655FCA9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C7A6E9F-3DF8-324C-88FF-ED7600BA34A4}" type="slidenum">
              <a:rPr lang="en-US" altLang="en-US" smtClean="0"/>
              <a:pPr/>
              <a:t>6</a:t>
            </a:fld>
            <a:endParaRPr lang="en-US" altLang="en-US"/>
          </a:p>
        </p:txBody>
      </p:sp>
    </p:spTree>
    <p:extLst>
      <p:ext uri="{BB962C8B-B14F-4D97-AF65-F5344CB8AC3E}">
        <p14:creationId xmlns:p14="http://schemas.microsoft.com/office/powerpoint/2010/main" val="25140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99A668C-DD43-F346-B4E6-314C6148BA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F55FCE51-D484-0348-8A3D-EA5EFD5F7C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It's something that the security team really wants the developers to take care of, and that the developers are often unaware of or underprepared for.  </a:t>
            </a:r>
          </a:p>
          <a:p>
            <a:pPr eaLnBrk="1" hangingPunct="1">
              <a:spcBef>
                <a:spcPct val="0"/>
              </a:spcBef>
            </a:pPr>
            <a:r>
              <a:rPr lang="en-US" altLang="en-US" b="1" i="1" dirty="0"/>
              <a:t>“Application security</a:t>
            </a:r>
            <a:r>
              <a:rPr lang="en-US" altLang="en-US" i="1" dirty="0"/>
              <a:t> are any of the activities that you do to ensure that the software you create is secure.  Security testing, code review, </a:t>
            </a:r>
            <a:r>
              <a:rPr lang="en-US" altLang="en-US" i="1" dirty="0" err="1"/>
              <a:t>etc</a:t>
            </a:r>
            <a:r>
              <a:rPr lang="en-US" altLang="en-US" i="1" dirty="0"/>
              <a:t>, all of that is "AppSec". </a:t>
            </a:r>
            <a:endParaRPr lang="en-US" altLang="en-US" dirty="0"/>
          </a:p>
          <a:p>
            <a:pPr eaLnBrk="1" hangingPunct="1">
              <a:spcBef>
                <a:spcPct val="0"/>
              </a:spcBef>
            </a:pPr>
            <a:br>
              <a:rPr lang="en-US" altLang="en-US" dirty="0"/>
            </a:br>
            <a:endParaRPr lang="en-US" altLang="en-US" dirty="0"/>
          </a:p>
        </p:txBody>
      </p:sp>
      <p:sp>
        <p:nvSpPr>
          <p:cNvPr id="25603" name="Slide Number Placeholder 3">
            <a:extLst>
              <a:ext uri="{FF2B5EF4-FFF2-40B4-BE49-F238E27FC236}">
                <a16:creationId xmlns:a16="http://schemas.microsoft.com/office/drawing/2014/main" id="{07492C42-7546-9A44-B596-7CA5ECA064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BFBDB46-99EA-FF41-BBBF-6A0BCFD1F535}" type="slidenum">
              <a:rPr lang="en-US" altLang="en-US" smtClean="0"/>
              <a:pPr/>
              <a:t>7</a:t>
            </a:fld>
            <a:endParaRPr lang="en-US" altLang="en-US"/>
          </a:p>
        </p:txBody>
      </p:sp>
    </p:spTree>
    <p:extLst>
      <p:ext uri="{BB962C8B-B14F-4D97-AF65-F5344CB8AC3E}">
        <p14:creationId xmlns:p14="http://schemas.microsoft.com/office/powerpoint/2010/main" val="333886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6879B946-D94C-264A-B50A-D41EBC2965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18BB83E4-F8F3-094A-A0C8-D2A1B8187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Often a Penetration Tester (ethical hacker) is hired right before something goes into production, and this is the first time security has been tested.  When the report comes in there is not enough time to fix most of the items, so the developers do a few last minute bug fixes and release it anyway, with a plan to fix the rest in the next build.  Sure...</a:t>
            </a:r>
          </a:p>
          <a:p>
            <a:pPr eaLnBrk="1" hangingPunct="1">
              <a:spcBef>
                <a:spcPct val="0"/>
              </a:spcBef>
            </a:pPr>
            <a:r>
              <a:rPr lang="en-US" altLang="en-US" dirty="0"/>
              <a:t> This is far from ideal.</a:t>
            </a:r>
          </a:p>
          <a:p>
            <a:pPr eaLnBrk="1" hangingPunct="1">
              <a:spcBef>
                <a:spcPct val="0"/>
              </a:spcBef>
            </a:pPr>
            <a:r>
              <a:rPr lang="en-US" altLang="en-US" dirty="0"/>
              <a:t>Sometimes they don't even hire a </a:t>
            </a:r>
            <a:r>
              <a:rPr lang="en-US" altLang="en-US" dirty="0" err="1"/>
              <a:t>PenTester</a:t>
            </a:r>
            <a:r>
              <a:rPr lang="en-US" altLang="en-US" dirty="0"/>
              <a:t>, and the application is never tested </a:t>
            </a:r>
            <a:r>
              <a:rPr lang="en-US" altLang="en-US" u="sng" dirty="0"/>
              <a:t>at all</a:t>
            </a:r>
            <a:r>
              <a:rPr lang="en-US" altLang="en-US" dirty="0"/>
              <a:t>.  Ouch.</a:t>
            </a:r>
          </a:p>
          <a:p>
            <a:pPr eaLnBrk="1" hangingPunct="1">
              <a:spcBef>
                <a:spcPct val="0"/>
              </a:spcBef>
            </a:pPr>
            <a:br>
              <a:rPr lang="en-US" altLang="en-US" dirty="0"/>
            </a:br>
            <a:endParaRPr lang="en-US" altLang="en-US" dirty="0"/>
          </a:p>
          <a:p>
            <a:pPr eaLnBrk="1" hangingPunct="1">
              <a:spcBef>
                <a:spcPct val="0"/>
              </a:spcBef>
            </a:pPr>
            <a:endParaRPr lang="en-US" altLang="en-US" dirty="0"/>
          </a:p>
        </p:txBody>
      </p:sp>
      <p:sp>
        <p:nvSpPr>
          <p:cNvPr id="27651" name="Slide Number Placeholder 3">
            <a:extLst>
              <a:ext uri="{FF2B5EF4-FFF2-40B4-BE49-F238E27FC236}">
                <a16:creationId xmlns:a16="http://schemas.microsoft.com/office/drawing/2014/main" id="{BF7470E7-38AD-F545-A96D-F07FF548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D979104-2517-E444-8892-38C7EC355019}" type="slidenum">
              <a:rPr lang="en-US" altLang="en-US" smtClean="0"/>
              <a:pPr/>
              <a:t>8</a:t>
            </a:fld>
            <a:endParaRPr lang="en-US" altLang="en-US"/>
          </a:p>
        </p:txBody>
      </p:sp>
    </p:spTree>
    <p:extLst>
      <p:ext uri="{BB962C8B-B14F-4D97-AF65-F5344CB8AC3E}">
        <p14:creationId xmlns:p14="http://schemas.microsoft.com/office/powerpoint/2010/main" val="33861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8AA0AC25-1055-FC42-9442-62542F8E3A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AF90AE2-1C4B-8B45-862D-2FF6B13101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reason the IT Security team hassles you about secure coding is because of their mandate to protect the Confidentiality, Integrity and Availability (CIA) of systems and data.</a:t>
            </a:r>
          </a:p>
          <a:p>
            <a:pPr eaLnBrk="1" hangingPunct="1">
              <a:spcBef>
                <a:spcPct val="0"/>
              </a:spcBef>
            </a:pPr>
            <a:r>
              <a:rPr lang="en-US" altLang="en-US" b="1"/>
              <a:t>Confidentiality</a:t>
            </a:r>
            <a:r>
              <a:rPr lang="en-US" altLang="en-US"/>
              <a:t> – What if someone else saw your personal information?  Without your permission?</a:t>
            </a:r>
          </a:p>
          <a:p>
            <a:pPr eaLnBrk="1" hangingPunct="1">
              <a:spcBef>
                <a:spcPct val="0"/>
              </a:spcBef>
            </a:pPr>
            <a:r>
              <a:rPr lang="en-US" altLang="en-US" b="1"/>
              <a:t>Integrity</a:t>
            </a:r>
            <a:r>
              <a:rPr lang="en-US" altLang="en-US"/>
              <a:t> -  What if your personal information was changed?  By someone other than you?</a:t>
            </a:r>
          </a:p>
          <a:p>
            <a:pPr eaLnBrk="1" hangingPunct="1">
              <a:spcBef>
                <a:spcPct val="0"/>
              </a:spcBef>
            </a:pPr>
            <a:r>
              <a:rPr lang="en-US" altLang="en-US" b="1"/>
              <a:t>Availability</a:t>
            </a:r>
            <a:r>
              <a:rPr lang="en-US" altLang="en-US"/>
              <a:t> – What if you couldn't even get to the app at all?</a:t>
            </a:r>
          </a:p>
          <a:p>
            <a:pPr eaLnBrk="1" hangingPunct="1">
              <a:spcBef>
                <a:spcPct val="0"/>
              </a:spcBef>
            </a:pPr>
            <a:br>
              <a:rPr lang="en-US" altLang="en-US"/>
            </a:br>
            <a:endParaRPr lang="en-US" altLang="en-US"/>
          </a:p>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C02948DF-0C7A-9C49-A746-3EADDFA06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ADC53C8-27B8-C846-B48A-24F126FA1579}" type="slidenum">
              <a:rPr lang="en-US" altLang="en-US" smtClean="0"/>
              <a:pPr/>
              <a:t>9</a:t>
            </a:fld>
            <a:endParaRPr lang="en-US" altLang="en-US"/>
          </a:p>
        </p:txBody>
      </p:sp>
    </p:spTree>
    <p:extLst>
      <p:ext uri="{BB962C8B-B14F-4D97-AF65-F5344CB8AC3E}">
        <p14:creationId xmlns:p14="http://schemas.microsoft.com/office/powerpoint/2010/main" val="269851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D6BCCF6E-EA85-2E43-9E65-AA61C51969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E0C0A3BC-064F-6944-8586-462D090B2A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So....  How do we push left like a boss?</a:t>
            </a:r>
          </a:p>
          <a:p>
            <a:pPr eaLnBrk="1" hangingPunct="1">
              <a:spcBef>
                <a:spcPct val="0"/>
              </a:spcBef>
            </a:pPr>
            <a:br>
              <a:rPr lang="en-US" altLang="en-US" dirty="0"/>
            </a:br>
            <a:endParaRPr lang="en-US" altLang="en-US" dirty="0"/>
          </a:p>
          <a:p>
            <a:pPr eaLnBrk="1" hangingPunct="1">
              <a:spcBef>
                <a:spcPct val="0"/>
              </a:spcBef>
            </a:pPr>
            <a:r>
              <a:rPr lang="en-US" altLang="en-US" dirty="0"/>
              <a:t>You launch an AppSec program, which are basically extra activities that become part of the SDLC which support developers to create software that is more secure.  The security team does some of them and the developers do some of them, and at the end we have better software.</a:t>
            </a:r>
          </a:p>
          <a:p>
            <a:pPr eaLnBrk="1" hangingPunct="1">
              <a:spcBef>
                <a:spcPct val="0"/>
              </a:spcBef>
            </a:pPr>
            <a:endParaRPr lang="en-US" altLang="en-US" dirty="0"/>
          </a:p>
        </p:txBody>
      </p:sp>
      <p:sp>
        <p:nvSpPr>
          <p:cNvPr id="33795" name="Slide Number Placeholder 3">
            <a:extLst>
              <a:ext uri="{FF2B5EF4-FFF2-40B4-BE49-F238E27FC236}">
                <a16:creationId xmlns:a16="http://schemas.microsoft.com/office/drawing/2014/main" id="{BC4239B4-2826-8C48-8F2F-C30630508C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27C79A5-B976-B149-88FA-7B07DF837D77}" type="slidenum">
              <a:rPr lang="en-US" altLang="en-US" smtClean="0"/>
              <a:pPr/>
              <a:t>11</a:t>
            </a:fld>
            <a:endParaRPr lang="en-US" altLang="en-US"/>
          </a:p>
        </p:txBody>
      </p:sp>
    </p:spTree>
    <p:extLst>
      <p:ext uri="{BB962C8B-B14F-4D97-AF65-F5344CB8AC3E}">
        <p14:creationId xmlns:p14="http://schemas.microsoft.com/office/powerpoint/2010/main" val="169215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6/7/19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57760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2084187"/>
            <a:ext cx="6723139" cy="1793090"/>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4" y="470067"/>
            <a:ext cx="1413876"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5410201" y="1262332"/>
            <a:ext cx="3342314" cy="4034484"/>
          </a:xfrm>
          <a:prstGeom prst="rect">
            <a:avLst/>
          </a:prstGeom>
        </p:spPr>
      </p:pic>
      <p:sp>
        <p:nvSpPr>
          <p:cNvPr id="8" name="TextBox 7">
            <a:extLst>
              <a:ext uri="{FF2B5EF4-FFF2-40B4-BE49-F238E27FC236}">
                <a16:creationId xmlns:a16="http://schemas.microsoft.com/office/drawing/2014/main" id="{97BA7B8A-9BC1-A944-9AA6-C7927F45A481}"/>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5431836" y="1382787"/>
            <a:ext cx="3035724"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5084241" y="1337045"/>
            <a:ext cx="3830410" cy="4314569"/>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6" name="TextBox 5">
            <a:extLst>
              <a:ext uri="{FF2B5EF4-FFF2-40B4-BE49-F238E27FC236}">
                <a16:creationId xmlns:a16="http://schemas.microsoft.com/office/drawing/2014/main" id="{0C3DE905-9122-DF41-B6D6-B601C76328A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5313165" y="1196768"/>
            <a:ext cx="3907895" cy="4408047"/>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a:extLst>
              <a:ext uri="{FF2B5EF4-FFF2-40B4-BE49-F238E27FC236}">
                <a16:creationId xmlns:a16="http://schemas.microsoft.com/office/drawing/2014/main" id="{E628A210-6ECD-EC4B-9FE4-0D9B728CD5DE}"/>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5404567" y="1318135"/>
            <a:ext cx="3089292" cy="4119640"/>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
        <p:nvSpPr>
          <p:cNvPr id="6" name="TextBox 5">
            <a:extLst>
              <a:ext uri="{FF2B5EF4-FFF2-40B4-BE49-F238E27FC236}">
                <a16:creationId xmlns:a16="http://schemas.microsoft.com/office/drawing/2014/main" id="{F3D728C8-1924-DF40-98F3-B611DD72E05A}"/>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658C5-BEB7-E045-9B1D-FB2C839608D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A30A6-D28C-BB4B-BF40-A3672FCB35E0}"/>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8BFD6-7A5B-6343-810A-FF774BD3080B}"/>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39948-CD76-3F44-A3AC-74024885FFAA}"/>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338724" y="470067"/>
            <a:ext cx="1337676"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7239000" y="4773828"/>
            <a:ext cx="1508322" cy="1635897"/>
          </a:xfrm>
          <a:prstGeom prst="rect">
            <a:avLst/>
          </a:prstGeom>
        </p:spPr>
      </p:pic>
      <p:sp>
        <p:nvSpPr>
          <p:cNvPr id="5" name="TextBox 4">
            <a:extLst>
              <a:ext uri="{FF2B5EF4-FFF2-40B4-BE49-F238E27FC236}">
                <a16:creationId xmlns:a16="http://schemas.microsoft.com/office/drawing/2014/main" id="{3E93A4EB-97E3-9645-A0B0-BEA7CCEA54A9}"/>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8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39341C7D-CDBC-8844-BA99-3B03F1651210}"/>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Box 4">
            <a:extLst>
              <a:ext uri="{FF2B5EF4-FFF2-40B4-BE49-F238E27FC236}">
                <a16:creationId xmlns:a16="http://schemas.microsoft.com/office/drawing/2014/main" id="{0EE52AAE-EF64-8740-BAF6-4180E8ED701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433F1DD-61DB-7F42-AC04-6920CD362B9F}"/>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41FAB-DDC0-4C8D-A2C0-9BFAD0961D10}" type="datetimeFigureOut">
              <a:rPr lang="en-US" smtClean="0"/>
              <a:pPr/>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
        <p:nvSpPr>
          <p:cNvPr id="7" name="TextBox 6">
            <a:extLst>
              <a:ext uri="{FF2B5EF4-FFF2-40B4-BE49-F238E27FC236}">
                <a16:creationId xmlns:a16="http://schemas.microsoft.com/office/drawing/2014/main" id="{8089E121-DDCD-0F45-8DCD-A9831956C23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49680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7D07B642-8AFF-7546-8684-9211B314D305}"/>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2115402"/>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5"/>
            <a:ext cx="4033911"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5">
            <a:extLst>
              <a:ext uri="{FF2B5EF4-FFF2-40B4-BE49-F238E27FC236}">
                <a16:creationId xmlns:a16="http://schemas.microsoft.com/office/drawing/2014/main" id="{D16E8904-1E76-F04D-88C6-ABAA16343FC6}"/>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2115402"/>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5"/>
            <a:ext cx="4033911" cy="2462213"/>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5">
            <a:extLst>
              <a:ext uri="{FF2B5EF4-FFF2-40B4-BE49-F238E27FC236}">
                <a16:creationId xmlns:a16="http://schemas.microsoft.com/office/drawing/2014/main" id="{D64D86D0-D1A0-EC41-AD12-758FB7104DAE}"/>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8711BE05-ACF0-E740-AE94-F053EDB6D9FB}"/>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5412118" y="1333835"/>
            <a:ext cx="3081740"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5791200" y="2064188"/>
            <a:ext cx="2422863" cy="2778990"/>
          </a:xfrm>
          <a:prstGeom prst="rect">
            <a:avLst/>
          </a:prstGeom>
        </p:spPr>
      </p:pic>
      <p:sp>
        <p:nvSpPr>
          <p:cNvPr id="7" name="TextBox 6">
            <a:extLst>
              <a:ext uri="{FF2B5EF4-FFF2-40B4-BE49-F238E27FC236}">
                <a16:creationId xmlns:a16="http://schemas.microsoft.com/office/drawing/2014/main" id="{15EE8FED-230C-3944-977D-310FB34C3FB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5412398" y="1337045"/>
            <a:ext cx="3081460" cy="4109197"/>
          </a:xfrm>
          <a:prstGeom prst="rect">
            <a:avLst/>
          </a:prstGeom>
        </p:spPr>
      </p:pic>
      <p:sp>
        <p:nvSpPr>
          <p:cNvPr id="6" name="TextBox 5">
            <a:extLst>
              <a:ext uri="{FF2B5EF4-FFF2-40B4-BE49-F238E27FC236}">
                <a16:creationId xmlns:a16="http://schemas.microsoft.com/office/drawing/2014/main" id="{459BF835-A79F-C340-814F-A210BB9F987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5404567" y="1337045"/>
            <a:ext cx="3089292" cy="4100728"/>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
        <p:nvSpPr>
          <p:cNvPr id="5" name="TextBox 4">
            <a:extLst>
              <a:ext uri="{FF2B5EF4-FFF2-40B4-BE49-F238E27FC236}">
                <a16:creationId xmlns:a16="http://schemas.microsoft.com/office/drawing/2014/main" id="{9B226C06-9C27-0D40-A178-18E5F5D2AF6F}"/>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27" userDrawn="1">
          <p15:clr>
            <a:srgbClr val="5ACBF0"/>
          </p15:clr>
        </p15:guide>
        <p15:guide id="3" pos="551" userDrawn="1">
          <p15:clr>
            <a:srgbClr val="5ACBF0"/>
          </p15:clr>
        </p15:guide>
        <p15:guide id="4" pos="974" userDrawn="1">
          <p15:clr>
            <a:srgbClr val="5ACBF0"/>
          </p15:clr>
        </p15:guide>
        <p15:guide id="5" pos="1398" userDrawn="1">
          <p15:clr>
            <a:srgbClr val="5ACBF0"/>
          </p15:clr>
        </p15:guide>
        <p15:guide id="6" pos="1821" userDrawn="1">
          <p15:clr>
            <a:srgbClr val="5ACBF0"/>
          </p15:clr>
        </p15:guide>
        <p15:guide id="7" pos="2245" userDrawn="1">
          <p15:clr>
            <a:srgbClr val="5ACBF0"/>
          </p15:clr>
        </p15:guide>
        <p15:guide id="8" pos="2668" userDrawn="1">
          <p15:clr>
            <a:srgbClr val="5ACBF0"/>
          </p15:clr>
        </p15:guide>
        <p15:guide id="9" pos="3092" userDrawn="1">
          <p15:clr>
            <a:srgbClr val="5ACBF0"/>
          </p15:clr>
        </p15:guide>
        <p15:guide id="10" pos="3515" userDrawn="1">
          <p15:clr>
            <a:srgbClr val="5ACBF0"/>
          </p15:clr>
        </p15:guide>
        <p15:guide id="11" pos="3939" userDrawn="1">
          <p15:clr>
            <a:srgbClr val="5ACBF0"/>
          </p15:clr>
        </p15:guide>
        <p15:guide id="12" pos="4362" userDrawn="1">
          <p15:clr>
            <a:srgbClr val="5ACBF0"/>
          </p15:clr>
        </p15:guide>
        <p15:guide id="13" pos="4786" userDrawn="1">
          <p15:clr>
            <a:srgbClr val="5ACBF0"/>
          </p15:clr>
        </p15:guide>
        <p15:guide id="14" pos="5209" userDrawn="1">
          <p15:clr>
            <a:srgbClr val="5ACBF0"/>
          </p15:clr>
        </p15:guide>
        <p15:guide id="15" pos="5633" userDrawn="1">
          <p15:clr>
            <a:srgbClr val="5ACBF0"/>
          </p15:clr>
        </p15:guide>
        <p15:guide id="16" pos="212" userDrawn="1">
          <p15:clr>
            <a:srgbClr val="C35EA4"/>
          </p15:clr>
        </p15:guide>
        <p15:guide id="17" pos="554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devslop.co/" TargetMode="External"/><Relationship Id="rId4" Type="http://schemas.openxmlformats.org/officeDocument/2006/relationships/hyperlink" Target="https://medium.com/@SheHacksPurpl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medium.com/@SheHacksPurp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77" y="2084187"/>
            <a:ext cx="5132023" cy="1793090"/>
          </a:xfrm>
        </p:spPr>
        <p:txBody>
          <a:bodyPr/>
          <a:lstStyle/>
          <a:p>
            <a:r>
              <a:rPr lang="en-US" dirty="0"/>
              <a:t>Pushing Left, </a:t>
            </a:r>
            <a:br>
              <a:rPr lang="en-US" dirty="0"/>
            </a:br>
            <a:r>
              <a:rPr lang="en-US" dirty="0"/>
              <a:t>Like a Boss</a:t>
            </a:r>
            <a:endParaRPr lang="en-US" sz="3000" dirty="0"/>
          </a:p>
        </p:txBody>
      </p:sp>
      <p:sp>
        <p:nvSpPr>
          <p:cNvPr id="8" name="Title 3">
            <a:extLst>
              <a:ext uri="{FF2B5EF4-FFF2-40B4-BE49-F238E27FC236}">
                <a16:creationId xmlns:a16="http://schemas.microsoft.com/office/drawing/2014/main" id="{1CA02C25-DBBA-E346-BAA2-2F65AB7075B1}"/>
              </a:ext>
            </a:extLst>
          </p:cNvPr>
          <p:cNvSpPr txBox="1">
            <a:spLocks/>
          </p:cNvSpPr>
          <p:nvPr/>
        </p:nvSpPr>
        <p:spPr>
          <a:xfrm>
            <a:off x="76201" y="3845710"/>
            <a:ext cx="6019800" cy="65009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CA" sz="3000" dirty="0"/>
              <a:t>Application Security Foundations</a:t>
            </a:r>
          </a:p>
        </p:txBody>
      </p:sp>
      <p:sp>
        <p:nvSpPr>
          <p:cNvPr id="10" name="Subtitle 2">
            <a:extLst>
              <a:ext uri="{FF2B5EF4-FFF2-40B4-BE49-F238E27FC236}">
                <a16:creationId xmlns:a16="http://schemas.microsoft.com/office/drawing/2014/main" id="{D6CD8846-310B-6F4D-B2DB-E73D0831F7AC}"/>
              </a:ext>
            </a:extLst>
          </p:cNvPr>
          <p:cNvSpPr txBox="1">
            <a:spLocks/>
          </p:cNvSpPr>
          <p:nvPr/>
        </p:nvSpPr>
        <p:spPr>
          <a:xfrm>
            <a:off x="5638800" y="5558965"/>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200" dirty="0"/>
              <a:t>Author:</a:t>
            </a:r>
          </a:p>
          <a:p>
            <a:pPr marL="0" indent="0" algn="ctr">
              <a:buNone/>
              <a:defRPr/>
            </a:pPr>
            <a:r>
              <a:rPr lang="en-US" sz="3200" dirty="0"/>
              <a:t>Tanya Janca</a:t>
            </a:r>
          </a:p>
        </p:txBody>
      </p:sp>
      <p:sp>
        <p:nvSpPr>
          <p:cNvPr id="11" name="Subtitle 2">
            <a:extLst>
              <a:ext uri="{FF2B5EF4-FFF2-40B4-BE49-F238E27FC236}">
                <a16:creationId xmlns:a16="http://schemas.microsoft.com/office/drawing/2014/main" id="{73567DA3-FD1F-0248-BC73-B4B763CF3ED9}"/>
              </a:ext>
            </a:extLst>
          </p:cNvPr>
          <p:cNvSpPr txBox="1">
            <a:spLocks/>
          </p:cNvSpPr>
          <p:nvPr/>
        </p:nvSpPr>
        <p:spPr>
          <a:xfrm>
            <a:off x="1949624" y="5558965"/>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200" dirty="0"/>
              <a:t>Speaker:</a:t>
            </a:r>
          </a:p>
          <a:p>
            <a:pPr marL="0" indent="0" algn="ctr">
              <a:buNone/>
              <a:defRPr/>
            </a:pPr>
            <a:r>
              <a:rPr lang="en-US" sz="3200" dirty="0"/>
              <a:t>Your Name Here</a:t>
            </a: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44EB39-4DCA-4CDA-9D77-A4A777DE266D}"/>
              </a:ext>
            </a:extLst>
          </p:cNvPr>
          <p:cNvSpPr txBox="1"/>
          <p:nvPr/>
        </p:nvSpPr>
        <p:spPr>
          <a:xfrm>
            <a:off x="152400" y="381000"/>
            <a:ext cx="8839200" cy="10433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5400" b="1" spc="-150" dirty="0">
                <a:gradFill>
                  <a:gsLst>
                    <a:gs pos="1250">
                      <a:srgbClr val="FFB900"/>
                    </a:gs>
                    <a:gs pos="100000">
                      <a:srgbClr val="FFB900"/>
                    </a:gs>
                  </a:gsLst>
                  <a:lin ang="5400000" scaled="0"/>
                </a:gradFill>
                <a:latin typeface="+mj-lt"/>
              </a:rPr>
              <a:t>What is “Pushing Left”?</a:t>
            </a:r>
          </a:p>
        </p:txBody>
      </p:sp>
      <p:sp>
        <p:nvSpPr>
          <p:cNvPr id="8" name="Rectangle 3">
            <a:extLst>
              <a:ext uri="{FF2B5EF4-FFF2-40B4-BE49-F238E27FC236}">
                <a16:creationId xmlns:a16="http://schemas.microsoft.com/office/drawing/2014/main" id="{5E5D5EBF-C78D-0E43-9489-20EEE8ED856D}"/>
              </a:ext>
            </a:extLst>
          </p:cNvPr>
          <p:cNvSpPr>
            <a:spLocks noChangeArrowheads="1"/>
          </p:cNvSpPr>
          <p:nvPr/>
        </p:nvSpPr>
        <p:spPr bwMode="auto">
          <a:xfrm>
            <a:off x="228600" y="1510605"/>
            <a:ext cx="8763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If you imagine the SDLC written out on a piece of paper, the further left you go, the earlier you are in the System Development Life Cycle.</a:t>
            </a:r>
          </a:p>
        </p:txBody>
      </p:sp>
      <p:sp>
        <p:nvSpPr>
          <p:cNvPr id="9" name="Rectangle 3">
            <a:extLst>
              <a:ext uri="{FF2B5EF4-FFF2-40B4-BE49-F238E27FC236}">
                <a16:creationId xmlns:a16="http://schemas.microsoft.com/office/drawing/2014/main" id="{E5FD72FD-37A9-6B40-A843-521F399D2BF2}"/>
              </a:ext>
            </a:extLst>
          </p:cNvPr>
          <p:cNvSpPr>
            <a:spLocks noChangeArrowheads="1"/>
          </p:cNvSpPr>
          <p:nvPr/>
        </p:nvSpPr>
        <p:spPr bwMode="auto">
          <a:xfrm>
            <a:off x="228600" y="5599093"/>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’Pushing Left’ means the security team wants to be invited to the party earlier, and stay until the end.</a:t>
            </a:r>
          </a:p>
        </p:txBody>
      </p:sp>
      <p:graphicFrame>
        <p:nvGraphicFramePr>
          <p:cNvPr id="10" name="Content Placeholder 5">
            <a:extLst>
              <a:ext uri="{FF2B5EF4-FFF2-40B4-BE49-F238E27FC236}">
                <a16:creationId xmlns:a16="http://schemas.microsoft.com/office/drawing/2014/main" id="{FC992564-B028-064F-8881-A3CCF1F30872}"/>
              </a:ext>
            </a:extLst>
          </p:cNvPr>
          <p:cNvGraphicFramePr>
            <a:graphicFrameLocks/>
          </p:cNvGraphicFramePr>
          <p:nvPr/>
        </p:nvGraphicFramePr>
        <p:xfrm>
          <a:off x="0" y="2873151"/>
          <a:ext cx="9125489" cy="2232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Left Arrow 10">
            <a:extLst>
              <a:ext uri="{FF2B5EF4-FFF2-40B4-BE49-F238E27FC236}">
                <a16:creationId xmlns:a16="http://schemas.microsoft.com/office/drawing/2014/main" id="{ECA028D1-5808-BF4D-9064-6FAADDCE0530}"/>
              </a:ext>
            </a:extLst>
          </p:cNvPr>
          <p:cNvSpPr/>
          <p:nvPr/>
        </p:nvSpPr>
        <p:spPr>
          <a:xfrm>
            <a:off x="976892"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Left Arrow 11">
            <a:extLst>
              <a:ext uri="{FF2B5EF4-FFF2-40B4-BE49-F238E27FC236}">
                <a16:creationId xmlns:a16="http://schemas.microsoft.com/office/drawing/2014/main" id="{C6A1E1AD-DD76-0848-A6F5-3BEA4B45E430}"/>
              </a:ext>
            </a:extLst>
          </p:cNvPr>
          <p:cNvSpPr/>
          <p:nvPr/>
        </p:nvSpPr>
        <p:spPr>
          <a:xfrm>
            <a:off x="7504205"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Left Arrow 12">
            <a:extLst>
              <a:ext uri="{FF2B5EF4-FFF2-40B4-BE49-F238E27FC236}">
                <a16:creationId xmlns:a16="http://schemas.microsoft.com/office/drawing/2014/main" id="{7AD677BE-8C9B-6643-BD46-6A36AEEC1E08}"/>
              </a:ext>
            </a:extLst>
          </p:cNvPr>
          <p:cNvSpPr/>
          <p:nvPr/>
        </p:nvSpPr>
        <p:spPr>
          <a:xfrm>
            <a:off x="2608720"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04E635CD-998B-9B49-84D2-6BABBBA9DD6F}"/>
              </a:ext>
            </a:extLst>
          </p:cNvPr>
          <p:cNvSpPr/>
          <p:nvPr/>
        </p:nvSpPr>
        <p:spPr>
          <a:xfrm>
            <a:off x="4240548"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2AA0B4BE-E412-4E47-8036-4F341A706232}"/>
              </a:ext>
            </a:extLst>
          </p:cNvPr>
          <p:cNvSpPr/>
          <p:nvPr/>
        </p:nvSpPr>
        <p:spPr>
          <a:xfrm>
            <a:off x="5872376"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7051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3B5AAB9-6086-584C-A018-D783D62B9BB8}"/>
              </a:ext>
            </a:extLst>
          </p:cNvPr>
          <p:cNvSpPr txBox="1">
            <a:spLocks noChangeArrowheads="1"/>
          </p:cNvSpPr>
          <p:nvPr/>
        </p:nvSpPr>
        <p:spPr bwMode="auto">
          <a:xfrm>
            <a:off x="0" y="159603"/>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FFB900"/>
                </a:solidFill>
              </a:rPr>
              <a:t>Pushing Left…. Like a Boss!</a:t>
            </a:r>
            <a:endParaRPr lang="en-US" altLang="en-US" sz="4800" dirty="0">
              <a:solidFill>
                <a:srgbClr val="FFB900"/>
              </a:solidFill>
            </a:endParaRPr>
          </a:p>
        </p:txBody>
      </p:sp>
      <p:sp>
        <p:nvSpPr>
          <p:cNvPr id="5" name="TextBox 4">
            <a:extLst>
              <a:ext uri="{FF2B5EF4-FFF2-40B4-BE49-F238E27FC236}">
                <a16:creationId xmlns:a16="http://schemas.microsoft.com/office/drawing/2014/main" id="{B1804B76-FB02-5A4A-AD8E-4915A31C03AF}"/>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D9DD8695-F030-104A-A268-B803BE5B3AB6}"/>
              </a:ext>
            </a:extLst>
          </p:cNvPr>
          <p:cNvPicPr>
            <a:picLocks noChangeAspect="1"/>
          </p:cNvPicPr>
          <p:nvPr/>
        </p:nvPicPr>
        <p:blipFill>
          <a:blip r:embed="rId3"/>
          <a:stretch>
            <a:fillRect/>
          </a:stretch>
        </p:blipFill>
        <p:spPr>
          <a:xfrm>
            <a:off x="671440" y="1074500"/>
            <a:ext cx="7964560" cy="5326300"/>
          </a:xfrm>
          <a:prstGeom prst="rect">
            <a:avLst/>
          </a:prstGeom>
        </p:spPr>
      </p:pic>
    </p:spTree>
    <p:extLst>
      <p:ext uri="{BB962C8B-B14F-4D97-AF65-F5344CB8AC3E}">
        <p14:creationId xmlns:p14="http://schemas.microsoft.com/office/powerpoint/2010/main" val="192556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4145964" cy="1957459"/>
          </a:xfrm>
        </p:spPr>
        <p:txBody>
          <a:bodyPr/>
          <a:lstStyle/>
          <a:p>
            <a:pPr algn="ctr"/>
            <a:r>
              <a:rPr lang="en-US" sz="6400" dirty="0"/>
              <a:t>An AppSec Program</a:t>
            </a:r>
          </a:p>
        </p:txBody>
      </p:sp>
      <p:sp>
        <p:nvSpPr>
          <p:cNvPr id="4" name="Rectangle 3">
            <a:extLst>
              <a:ext uri="{FF2B5EF4-FFF2-40B4-BE49-F238E27FC236}">
                <a16:creationId xmlns:a16="http://schemas.microsoft.com/office/drawing/2014/main" id="{167EF589-5649-F44D-BEB5-10FD47375CC0}"/>
              </a:ext>
            </a:extLst>
          </p:cNvPr>
          <p:cNvSpPr/>
          <p:nvPr/>
        </p:nvSpPr>
        <p:spPr>
          <a:xfrm>
            <a:off x="304800" y="4248090"/>
            <a:ext cx="4043094" cy="400110"/>
          </a:xfrm>
          <a:prstGeom prst="rect">
            <a:avLst/>
          </a:prstGeom>
        </p:spPr>
        <p:txBody>
          <a:bodyPr wrap="square">
            <a:spAutoFit/>
          </a:bodyPr>
          <a:lstStyle/>
          <a:p>
            <a:r>
              <a:rPr lang="en-CA" sz="2000" i="1" dirty="0">
                <a:solidFill>
                  <a:srgbClr val="222222"/>
                </a:solidFill>
                <a:latin typeface="Century Gothic" panose="020B0502020202020204" pitchFamily="34" charset="0"/>
              </a:rPr>
              <a:t>Formalizing Security Activities</a:t>
            </a:r>
          </a:p>
        </p:txBody>
      </p:sp>
      <p:pic>
        <p:nvPicPr>
          <p:cNvPr id="6" name="Picture 5">
            <a:extLst>
              <a:ext uri="{FF2B5EF4-FFF2-40B4-BE49-F238E27FC236}">
                <a16:creationId xmlns:a16="http://schemas.microsoft.com/office/drawing/2014/main" id="{D5B0F85E-611C-A440-B692-36E74B916AC9}"/>
              </a:ext>
            </a:extLst>
          </p:cNvPr>
          <p:cNvPicPr>
            <a:picLocks noChangeAspect="1"/>
          </p:cNvPicPr>
          <p:nvPr/>
        </p:nvPicPr>
        <p:blipFill>
          <a:blip r:embed="rId3"/>
          <a:stretch>
            <a:fillRect/>
          </a:stretch>
        </p:blipFill>
        <p:spPr>
          <a:xfrm>
            <a:off x="4783541" y="1295400"/>
            <a:ext cx="4208059" cy="4191000"/>
          </a:xfrm>
          <a:prstGeom prst="rect">
            <a:avLst/>
          </a:prstGeom>
        </p:spPr>
      </p:pic>
    </p:spTree>
    <p:extLst>
      <p:ext uri="{BB962C8B-B14F-4D97-AF65-F5344CB8AC3E}">
        <p14:creationId xmlns:p14="http://schemas.microsoft.com/office/powerpoint/2010/main" val="23389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244CB82-373A-D24C-8F67-F3CC94AEE5CF}"/>
              </a:ext>
            </a:extLst>
          </p:cNvPr>
          <p:cNvSpPr txBox="1">
            <a:spLocks noChangeArrowheads="1"/>
          </p:cNvSpPr>
          <p:nvPr/>
        </p:nvSpPr>
        <p:spPr bwMode="auto">
          <a:xfrm>
            <a:off x="-228600" y="304800"/>
            <a:ext cx="9525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An AppSec Program: The Main Course</a:t>
            </a:r>
            <a:endParaRPr lang="en-US" altLang="en-US" sz="4400" dirty="0">
              <a:solidFill>
                <a:srgbClr val="B4A0FF"/>
              </a:solidFill>
            </a:endParaRPr>
          </a:p>
        </p:txBody>
      </p:sp>
      <p:sp>
        <p:nvSpPr>
          <p:cNvPr id="5" name="TextBox 4">
            <a:extLst>
              <a:ext uri="{FF2B5EF4-FFF2-40B4-BE49-F238E27FC236}">
                <a16:creationId xmlns:a16="http://schemas.microsoft.com/office/drawing/2014/main" id="{AC395D56-D1AF-8343-839D-06175E64DA13}"/>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plate of food&#10;&#10;Description automatically generated">
            <a:extLst>
              <a:ext uri="{FF2B5EF4-FFF2-40B4-BE49-F238E27FC236}">
                <a16:creationId xmlns:a16="http://schemas.microsoft.com/office/drawing/2014/main" id="{797ABE73-E66A-294F-9DA7-6D1D1CCB8744}"/>
              </a:ext>
            </a:extLst>
          </p:cNvPr>
          <p:cNvPicPr>
            <a:picLocks noChangeAspect="1"/>
          </p:cNvPicPr>
          <p:nvPr/>
        </p:nvPicPr>
        <p:blipFill>
          <a:blip r:embed="rId3"/>
          <a:stretch>
            <a:fillRect/>
          </a:stretch>
        </p:blipFill>
        <p:spPr>
          <a:xfrm>
            <a:off x="1066800" y="1190128"/>
            <a:ext cx="7008374" cy="5257800"/>
          </a:xfrm>
          <a:prstGeom prst="rect">
            <a:avLst/>
          </a:prstGeom>
        </p:spPr>
      </p:pic>
    </p:spTree>
    <p:extLst>
      <p:ext uri="{BB962C8B-B14F-4D97-AF65-F5344CB8AC3E}">
        <p14:creationId xmlns:p14="http://schemas.microsoft.com/office/powerpoint/2010/main" val="22590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DF26E950-669D-F644-A96F-68F4A58168F8}"/>
              </a:ext>
            </a:extLst>
          </p:cNvPr>
          <p:cNvSpPr>
            <a:spLocks noChangeArrowheads="1"/>
          </p:cNvSpPr>
          <p:nvPr/>
        </p:nvSpPr>
        <p:spPr bwMode="auto">
          <a:xfrm>
            <a:off x="152400" y="1659285"/>
            <a:ext cx="912971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dirty="0">
                <a:latin typeface="Arial" panose="020B0604020202020204" pitchFamily="34" charset="0"/>
              </a:rPr>
              <a:t>Vulnerability (VA) Scans and Assessments</a:t>
            </a:r>
          </a:p>
          <a:p>
            <a:pPr eaLnBrk="1" hangingPunct="1">
              <a:spcBef>
                <a:spcPct val="0"/>
              </a:spcBef>
            </a:pPr>
            <a:r>
              <a:rPr lang="en-US" altLang="en-US" dirty="0">
                <a:latin typeface="Arial" panose="020B0604020202020204" pitchFamily="34" charset="0"/>
              </a:rPr>
              <a:t>Secure Code Reviews (Static Code Analysis)</a:t>
            </a:r>
          </a:p>
          <a:p>
            <a:pPr>
              <a:spcBef>
                <a:spcPct val="0"/>
              </a:spcBef>
            </a:pPr>
            <a:r>
              <a:rPr lang="en-US" altLang="en-US" dirty="0">
                <a:latin typeface="Arial" panose="020B0604020202020204" pitchFamily="34" charset="0"/>
              </a:rPr>
              <a:t>Threat Modeling </a:t>
            </a:r>
          </a:p>
          <a:p>
            <a:pPr eaLnBrk="1" hangingPunct="1">
              <a:spcBef>
                <a:spcPct val="0"/>
              </a:spcBef>
            </a:pPr>
            <a:r>
              <a:rPr lang="en-US" altLang="en-US" dirty="0">
                <a:latin typeface="Arial" panose="020B0604020202020204" pitchFamily="34" charset="0"/>
              </a:rPr>
              <a:t>Penetration Tests (</a:t>
            </a:r>
            <a:r>
              <a:rPr lang="en-US" altLang="en-US" dirty="0" err="1">
                <a:latin typeface="Arial" panose="020B0604020202020204" pitchFamily="34" charset="0"/>
              </a:rPr>
              <a:t>PenTests</a:t>
            </a:r>
            <a:r>
              <a:rPr lang="en-US" altLang="en-US" dirty="0">
                <a:latin typeface="Arial" panose="020B0604020202020204" pitchFamily="34" charset="0"/>
              </a:rPr>
              <a:t>) </a:t>
            </a:r>
          </a:p>
          <a:p>
            <a:pPr marL="0" indent="0" eaLnBrk="1" hangingPunct="1">
              <a:spcBef>
                <a:spcPct val="0"/>
              </a:spcBef>
              <a:buNone/>
            </a:pPr>
            <a:endParaRPr lang="en-US" altLang="en-US" dirty="0">
              <a:latin typeface="Arial" panose="020B0604020202020204" pitchFamily="34" charset="0"/>
            </a:endParaRPr>
          </a:p>
          <a:p>
            <a:pPr marL="0" indent="0" eaLnBrk="1" hangingPunct="1">
              <a:spcBef>
                <a:spcPct val="0"/>
              </a:spcBef>
              <a:buNone/>
            </a:pPr>
            <a:r>
              <a:rPr lang="en-US" altLang="en-US" dirty="0">
                <a:latin typeface="Arial" panose="020B0604020202020204" pitchFamily="34" charset="0"/>
              </a:rPr>
              <a:t>This applies to both Custom </a:t>
            </a:r>
          </a:p>
          <a:p>
            <a:pPr marL="0" indent="0" eaLnBrk="1" hangingPunct="1">
              <a:spcBef>
                <a:spcPct val="0"/>
              </a:spcBef>
              <a:buNone/>
            </a:pPr>
            <a:r>
              <a:rPr lang="en-US" altLang="en-US" dirty="0">
                <a:latin typeface="Arial" panose="020B0604020202020204" pitchFamily="34" charset="0"/>
              </a:rPr>
              <a:t>Apps and COTS</a:t>
            </a:r>
          </a:p>
        </p:txBody>
      </p:sp>
      <p:sp>
        <p:nvSpPr>
          <p:cNvPr id="5" name="TextBox 2">
            <a:extLst>
              <a:ext uri="{FF2B5EF4-FFF2-40B4-BE49-F238E27FC236}">
                <a16:creationId xmlns:a16="http://schemas.microsoft.com/office/drawing/2014/main" id="{155AF50A-3443-EA4E-A5A5-F152B0733217}"/>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Main Course</a:t>
            </a:r>
            <a:endParaRPr lang="en-US" altLang="en-US" sz="4800" dirty="0">
              <a:solidFill>
                <a:srgbClr val="B4A0FF"/>
              </a:solidFill>
            </a:endParaRPr>
          </a:p>
        </p:txBody>
      </p:sp>
      <p:pic>
        <p:nvPicPr>
          <p:cNvPr id="3" name="Picture 2" descr="A close up of a white plate topped with meat and vegetables&#10;&#10;Description automatically generated">
            <a:extLst>
              <a:ext uri="{FF2B5EF4-FFF2-40B4-BE49-F238E27FC236}">
                <a16:creationId xmlns:a16="http://schemas.microsoft.com/office/drawing/2014/main" id="{72F64E60-89C7-E94B-9E44-513944C22461}"/>
              </a:ext>
            </a:extLst>
          </p:cNvPr>
          <p:cNvPicPr>
            <a:picLocks noChangeAspect="1"/>
          </p:cNvPicPr>
          <p:nvPr/>
        </p:nvPicPr>
        <p:blipFill>
          <a:blip r:embed="rId3"/>
          <a:stretch>
            <a:fillRect/>
          </a:stretch>
        </p:blipFill>
        <p:spPr>
          <a:xfrm>
            <a:off x="6248400" y="3017730"/>
            <a:ext cx="2881312" cy="3840269"/>
          </a:xfrm>
          <a:prstGeom prst="rect">
            <a:avLst/>
          </a:prstGeom>
        </p:spPr>
      </p:pic>
      <p:sp>
        <p:nvSpPr>
          <p:cNvPr id="7" name="TextBox 6">
            <a:extLst>
              <a:ext uri="{FF2B5EF4-FFF2-40B4-BE49-F238E27FC236}">
                <a16:creationId xmlns:a16="http://schemas.microsoft.com/office/drawing/2014/main" id="{8230B4FE-645A-9E4E-85AF-21B86AC6C91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8010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873BE45-2D19-6F40-A6FB-95BAE6FEE08C}"/>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The Gravy</a:t>
            </a:r>
            <a:endParaRPr lang="en-US" altLang="en-US" sz="4800" dirty="0">
              <a:solidFill>
                <a:srgbClr val="B4A0FF"/>
              </a:solidFill>
            </a:endParaRPr>
          </a:p>
        </p:txBody>
      </p:sp>
      <p:pic>
        <p:nvPicPr>
          <p:cNvPr id="6" name="Picture 5" descr="A pile of hot dogs and fries on a plate&#10;&#10;Description automatically generated">
            <a:extLst>
              <a:ext uri="{FF2B5EF4-FFF2-40B4-BE49-F238E27FC236}">
                <a16:creationId xmlns:a16="http://schemas.microsoft.com/office/drawing/2014/main" id="{C3AC22E6-7167-564D-BD0B-EB36250C8043}"/>
              </a:ext>
            </a:extLst>
          </p:cNvPr>
          <p:cNvPicPr>
            <a:picLocks noChangeAspect="1"/>
          </p:cNvPicPr>
          <p:nvPr/>
        </p:nvPicPr>
        <p:blipFill>
          <a:blip r:embed="rId3"/>
          <a:stretch>
            <a:fillRect/>
          </a:stretch>
        </p:blipFill>
        <p:spPr>
          <a:xfrm>
            <a:off x="1905000" y="1371600"/>
            <a:ext cx="5693709" cy="4952245"/>
          </a:xfrm>
          <a:prstGeom prst="rect">
            <a:avLst/>
          </a:prstGeom>
        </p:spPr>
      </p:pic>
      <p:sp>
        <p:nvSpPr>
          <p:cNvPr id="8" name="TextBox 7">
            <a:extLst>
              <a:ext uri="{FF2B5EF4-FFF2-40B4-BE49-F238E27FC236}">
                <a16:creationId xmlns:a16="http://schemas.microsoft.com/office/drawing/2014/main" id="{C10025E5-C3EF-FD48-B7DF-611EFE8EFD6B}"/>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21491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0F276A9-BB11-AD43-81E8-2556364F7BEF}"/>
              </a:ext>
            </a:extLst>
          </p:cNvPr>
          <p:cNvSpPr>
            <a:spLocks noChangeArrowheads="1"/>
          </p:cNvSpPr>
          <p:nvPr/>
        </p:nvSpPr>
        <p:spPr bwMode="auto">
          <a:xfrm>
            <a:off x="0" y="1369397"/>
            <a:ext cx="91440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dirty="0">
                <a:latin typeface="Arial" panose="020B0604020202020204" pitchFamily="34" charset="0"/>
              </a:rPr>
              <a:t>Educating Developers on </a:t>
            </a:r>
          </a:p>
          <a:p>
            <a:pPr marL="0" indent="0" eaLnBrk="1" hangingPunct="1">
              <a:spcBef>
                <a:spcPct val="0"/>
              </a:spcBef>
              <a:buNone/>
            </a:pPr>
            <a:r>
              <a:rPr lang="en-US" altLang="en-US" dirty="0">
                <a:latin typeface="Arial" panose="020B0604020202020204" pitchFamily="34" charset="0"/>
              </a:rPr>
              <a:t>    Secure Coding Practices </a:t>
            </a:r>
          </a:p>
          <a:p>
            <a:pPr marL="0" indent="0" eaLnBrk="1" hangingPunct="1">
              <a:spcBef>
                <a:spcPct val="0"/>
              </a:spcBef>
              <a:buNone/>
            </a:pPr>
            <a:r>
              <a:rPr lang="en-US" altLang="en-US" dirty="0">
                <a:latin typeface="Arial" panose="020B0604020202020204" pitchFamily="34" charset="0"/>
              </a:rPr>
              <a:t>    with workshops, talks, </a:t>
            </a:r>
          </a:p>
          <a:p>
            <a:pPr marL="0" indent="0" eaLnBrk="1" hangingPunct="1">
              <a:spcBef>
                <a:spcPct val="0"/>
              </a:spcBef>
              <a:buNone/>
            </a:pPr>
            <a:r>
              <a:rPr lang="en-US" altLang="en-US" dirty="0">
                <a:latin typeface="Arial" panose="020B0604020202020204" pitchFamily="34" charset="0"/>
              </a:rPr>
              <a:t>    lessons </a:t>
            </a:r>
          </a:p>
          <a:p>
            <a:pPr eaLnBrk="1" hangingPunct="1">
              <a:spcBef>
                <a:spcPct val="0"/>
              </a:spcBef>
            </a:pPr>
            <a:r>
              <a:rPr lang="en-US" altLang="en-US" dirty="0">
                <a:latin typeface="Arial" panose="020B0604020202020204" pitchFamily="34" charset="0"/>
              </a:rPr>
              <a:t>Secure Coding Standards</a:t>
            </a:r>
          </a:p>
          <a:p>
            <a:pPr eaLnBrk="1" hangingPunct="1">
              <a:spcBef>
                <a:spcPct val="0"/>
              </a:spcBef>
            </a:pPr>
            <a:r>
              <a:rPr lang="en-US" altLang="en-US" dirty="0">
                <a:latin typeface="Arial" panose="020B0604020202020204" pitchFamily="34" charset="0"/>
              </a:rPr>
              <a:t>Responsible/Coordinated </a:t>
            </a:r>
          </a:p>
          <a:p>
            <a:pPr marL="457200" lvl="1" indent="0">
              <a:spcBef>
                <a:spcPct val="0"/>
              </a:spcBef>
              <a:buNone/>
            </a:pPr>
            <a:r>
              <a:rPr lang="en-US" altLang="en-US" dirty="0">
                <a:latin typeface="Arial" panose="020B0604020202020204" pitchFamily="34" charset="0"/>
              </a:rPr>
              <a:t>Disclosure </a:t>
            </a:r>
          </a:p>
          <a:p>
            <a:pPr eaLnBrk="1" hangingPunct="1">
              <a:spcBef>
                <a:spcPct val="0"/>
              </a:spcBef>
            </a:pPr>
            <a:r>
              <a:rPr lang="en-US" altLang="en-US" dirty="0">
                <a:latin typeface="Arial" panose="020B0604020202020204" pitchFamily="34" charset="0"/>
              </a:rPr>
              <a:t>Secure code library and </a:t>
            </a:r>
          </a:p>
          <a:p>
            <a:pPr marL="0" indent="0" eaLnBrk="1" hangingPunct="1">
              <a:spcBef>
                <a:spcPct val="0"/>
              </a:spcBef>
              <a:buNone/>
            </a:pPr>
            <a:r>
              <a:rPr lang="en-US" altLang="en-US" dirty="0">
                <a:latin typeface="Arial" panose="020B0604020202020204" pitchFamily="34" charset="0"/>
              </a:rPr>
              <a:t>    other reference materials,</a:t>
            </a:r>
          </a:p>
          <a:p>
            <a:pPr marL="0" indent="0" eaLnBrk="1" hangingPunct="1">
              <a:spcBef>
                <a:spcPct val="0"/>
              </a:spcBef>
              <a:buNone/>
            </a:pPr>
            <a:r>
              <a:rPr lang="en-US" altLang="en-US" dirty="0">
                <a:latin typeface="Arial" panose="020B0604020202020204" pitchFamily="34" charset="0"/>
              </a:rPr>
              <a:t>    creating custom tools </a:t>
            </a:r>
          </a:p>
        </p:txBody>
      </p:sp>
      <p:sp>
        <p:nvSpPr>
          <p:cNvPr id="6" name="TextBox 2">
            <a:extLst>
              <a:ext uri="{FF2B5EF4-FFF2-40B4-BE49-F238E27FC236}">
                <a16:creationId xmlns:a16="http://schemas.microsoft.com/office/drawing/2014/main" id="{51FA4AFB-CF1D-F542-A225-C2D350F4C195}"/>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The Gravy</a:t>
            </a:r>
            <a:endParaRPr lang="en-US" altLang="en-US" sz="4800" dirty="0">
              <a:solidFill>
                <a:srgbClr val="B4A0FF"/>
              </a:solidFill>
            </a:endParaRPr>
          </a:p>
        </p:txBody>
      </p:sp>
      <p:pic>
        <p:nvPicPr>
          <p:cNvPr id="3" name="Picture 2" descr="A pile of fries&#10;&#10;Description automatically generated">
            <a:extLst>
              <a:ext uri="{FF2B5EF4-FFF2-40B4-BE49-F238E27FC236}">
                <a16:creationId xmlns:a16="http://schemas.microsoft.com/office/drawing/2014/main" id="{0B95D315-9B79-D44A-AA39-B7E9F84B01DB}"/>
              </a:ext>
            </a:extLst>
          </p:cNvPr>
          <p:cNvPicPr>
            <a:picLocks noChangeAspect="1"/>
          </p:cNvPicPr>
          <p:nvPr/>
        </p:nvPicPr>
        <p:blipFill>
          <a:blip r:embed="rId3"/>
          <a:stretch>
            <a:fillRect/>
          </a:stretch>
        </p:blipFill>
        <p:spPr>
          <a:xfrm>
            <a:off x="5370647" y="1444647"/>
            <a:ext cx="3773353" cy="5029200"/>
          </a:xfrm>
          <a:prstGeom prst="rect">
            <a:avLst/>
          </a:prstGeom>
        </p:spPr>
      </p:pic>
      <p:sp>
        <p:nvSpPr>
          <p:cNvPr id="9" name="TextBox 8">
            <a:extLst>
              <a:ext uri="{FF2B5EF4-FFF2-40B4-BE49-F238E27FC236}">
                <a16:creationId xmlns:a16="http://schemas.microsoft.com/office/drawing/2014/main" id="{E0F68A6C-58D7-3A4A-A71B-92728B3E37FE}"/>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70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86261DE-8853-A447-BC43-0C911A79DDFC}"/>
              </a:ext>
            </a:extLst>
          </p:cNvPr>
          <p:cNvSpPr txBox="1">
            <a:spLocks noChangeArrowheads="1"/>
          </p:cNvSpPr>
          <p:nvPr/>
        </p:nvSpPr>
        <p:spPr bwMode="auto">
          <a:xfrm>
            <a:off x="0" y="15240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Dessert!</a:t>
            </a:r>
            <a:endParaRPr lang="en-US" altLang="en-US" sz="4800" dirty="0">
              <a:solidFill>
                <a:srgbClr val="B4A0FF"/>
              </a:solidFill>
            </a:endParaRPr>
          </a:p>
        </p:txBody>
      </p:sp>
      <p:sp>
        <p:nvSpPr>
          <p:cNvPr id="5" name="TextBox 4">
            <a:extLst>
              <a:ext uri="{FF2B5EF4-FFF2-40B4-BE49-F238E27FC236}">
                <a16:creationId xmlns:a16="http://schemas.microsoft.com/office/drawing/2014/main" id="{A209FBA3-340A-0440-A310-86A845D59E9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close up of food on a plate&#10;&#10;Description automatically generated">
            <a:extLst>
              <a:ext uri="{FF2B5EF4-FFF2-40B4-BE49-F238E27FC236}">
                <a16:creationId xmlns:a16="http://schemas.microsoft.com/office/drawing/2014/main" id="{363AFD0E-DCFC-A14E-9792-4469379C451B}"/>
              </a:ext>
            </a:extLst>
          </p:cNvPr>
          <p:cNvPicPr>
            <a:picLocks noChangeAspect="1"/>
          </p:cNvPicPr>
          <p:nvPr/>
        </p:nvPicPr>
        <p:blipFill>
          <a:blip r:embed="rId3"/>
          <a:stretch>
            <a:fillRect/>
          </a:stretch>
        </p:blipFill>
        <p:spPr>
          <a:xfrm>
            <a:off x="1066800" y="1066800"/>
            <a:ext cx="7177923" cy="5384999"/>
          </a:xfrm>
          <a:prstGeom prst="rect">
            <a:avLst/>
          </a:prstGeom>
        </p:spPr>
      </p:pic>
    </p:spTree>
    <p:extLst>
      <p:ext uri="{BB962C8B-B14F-4D97-AF65-F5344CB8AC3E}">
        <p14:creationId xmlns:p14="http://schemas.microsoft.com/office/powerpoint/2010/main" val="281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1C941057-79DD-3640-96FF-5DD35E6FAE2C}"/>
              </a:ext>
            </a:extLst>
          </p:cNvPr>
          <p:cNvSpPr>
            <a:spLocks noChangeArrowheads="1"/>
          </p:cNvSpPr>
          <p:nvPr/>
        </p:nvSpPr>
        <p:spPr bwMode="auto">
          <a:xfrm>
            <a:off x="228600" y="1676400"/>
            <a:ext cx="9144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4000" dirty="0"/>
              <a:t>Bug Bounty Programs </a:t>
            </a:r>
          </a:p>
          <a:p>
            <a:pPr eaLnBrk="1" hangingPunct="1">
              <a:spcBef>
                <a:spcPct val="0"/>
              </a:spcBef>
            </a:pPr>
            <a:r>
              <a:rPr lang="en-US" altLang="en-US" sz="4000" dirty="0"/>
              <a:t>Capture The Flag (CTF) contests </a:t>
            </a:r>
          </a:p>
          <a:p>
            <a:pPr eaLnBrk="1" hangingPunct="1">
              <a:spcBef>
                <a:spcPct val="0"/>
              </a:spcBef>
            </a:pPr>
            <a:r>
              <a:rPr lang="en-US" altLang="en-US" sz="4000" dirty="0"/>
              <a:t>Red Team Exercises  </a:t>
            </a:r>
            <a:r>
              <a:rPr lang="en-US" altLang="en-US" sz="4000" dirty="0">
                <a:latin typeface="Arial" panose="020B0604020202020204" pitchFamily="34" charset="0"/>
              </a:rPr>
              <a:t> </a:t>
            </a:r>
          </a:p>
        </p:txBody>
      </p:sp>
      <p:sp>
        <p:nvSpPr>
          <p:cNvPr id="6" name="TextBox 2">
            <a:extLst>
              <a:ext uri="{FF2B5EF4-FFF2-40B4-BE49-F238E27FC236}">
                <a16:creationId xmlns:a16="http://schemas.microsoft.com/office/drawing/2014/main" id="{77F57052-1592-4C40-9F2D-C7B7B47DBF9A}"/>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Dessert!</a:t>
            </a:r>
            <a:endParaRPr lang="en-US" altLang="en-US" sz="4800" dirty="0">
              <a:solidFill>
                <a:srgbClr val="B4A0FF"/>
              </a:solidFill>
            </a:endParaRPr>
          </a:p>
        </p:txBody>
      </p:sp>
      <p:sp>
        <p:nvSpPr>
          <p:cNvPr id="7" name="TextBox 6">
            <a:extLst>
              <a:ext uri="{FF2B5EF4-FFF2-40B4-BE49-F238E27FC236}">
                <a16:creationId xmlns:a16="http://schemas.microsoft.com/office/drawing/2014/main" id="{F68DCA1E-C173-1742-B7B4-B6F2A5596D4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cup of coffee on a table&#10;&#10;Description automatically generated">
            <a:extLst>
              <a:ext uri="{FF2B5EF4-FFF2-40B4-BE49-F238E27FC236}">
                <a16:creationId xmlns:a16="http://schemas.microsoft.com/office/drawing/2014/main" id="{516F2886-A1FC-1B49-A91F-7CB55F9B8503}"/>
              </a:ext>
            </a:extLst>
          </p:cNvPr>
          <p:cNvPicPr>
            <a:picLocks noChangeAspect="1"/>
          </p:cNvPicPr>
          <p:nvPr/>
        </p:nvPicPr>
        <p:blipFill>
          <a:blip r:embed="rId3"/>
          <a:stretch>
            <a:fillRect/>
          </a:stretch>
        </p:blipFill>
        <p:spPr>
          <a:xfrm>
            <a:off x="5417955" y="3276600"/>
            <a:ext cx="3726045" cy="3581400"/>
          </a:xfrm>
          <a:prstGeom prst="rect">
            <a:avLst/>
          </a:prstGeom>
        </p:spPr>
      </p:pic>
    </p:spTree>
    <p:extLst>
      <p:ext uri="{BB962C8B-B14F-4D97-AF65-F5344CB8AC3E}">
        <p14:creationId xmlns:p14="http://schemas.microsoft.com/office/powerpoint/2010/main" val="322967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5000"/>
            <a:ext cx="4419600" cy="4395049"/>
          </a:xfrm>
        </p:spPr>
        <p:txBody>
          <a:bodyPr/>
          <a:lstStyle/>
          <a:p>
            <a:pPr algn="ctr"/>
            <a:r>
              <a:rPr lang="en-US" dirty="0"/>
              <a:t>How can </a:t>
            </a:r>
            <a:r>
              <a:rPr lang="en-US" sz="8800" dirty="0"/>
              <a:t>YOU</a:t>
            </a:r>
            <a:r>
              <a:rPr lang="en-US" dirty="0"/>
              <a:t> </a:t>
            </a:r>
            <a:br>
              <a:rPr lang="en-US" dirty="0"/>
            </a:br>
            <a:r>
              <a:rPr lang="en-US" dirty="0"/>
              <a:t>‘push left’?</a:t>
            </a:r>
          </a:p>
        </p:txBody>
      </p:sp>
      <p:sp>
        <p:nvSpPr>
          <p:cNvPr id="4" name="Rectangle 3">
            <a:extLst>
              <a:ext uri="{FF2B5EF4-FFF2-40B4-BE49-F238E27FC236}">
                <a16:creationId xmlns:a16="http://schemas.microsoft.com/office/drawing/2014/main" id="{924863A1-E72A-7D4B-B11A-53BEB3292600}"/>
              </a:ext>
            </a:extLst>
          </p:cNvPr>
          <p:cNvSpPr/>
          <p:nvPr/>
        </p:nvSpPr>
        <p:spPr>
          <a:xfrm>
            <a:off x="219859" y="457200"/>
            <a:ext cx="3657600" cy="400110"/>
          </a:xfrm>
          <a:prstGeom prst="rect">
            <a:avLst/>
          </a:prstGeom>
        </p:spPr>
        <p:txBody>
          <a:bodyPr wrap="square">
            <a:spAutoFit/>
          </a:bodyPr>
          <a:lstStyle/>
          <a:p>
            <a:pPr algn="ctr"/>
            <a:r>
              <a:rPr lang="en-CA" sz="2000" i="1" dirty="0">
                <a:solidFill>
                  <a:srgbClr val="222222"/>
                </a:solidFill>
                <a:latin typeface="Century Gothic" panose="020B0502020202020204" pitchFamily="34" charset="0"/>
              </a:rPr>
              <a:t>The Big Question…</a:t>
            </a:r>
          </a:p>
        </p:txBody>
      </p:sp>
      <p:pic>
        <p:nvPicPr>
          <p:cNvPr id="6" name="Picture 5">
            <a:extLst>
              <a:ext uri="{FF2B5EF4-FFF2-40B4-BE49-F238E27FC236}">
                <a16:creationId xmlns:a16="http://schemas.microsoft.com/office/drawing/2014/main" id="{B2508254-BC9B-7B49-B6DB-2606F59DA53C}"/>
              </a:ext>
            </a:extLst>
          </p:cNvPr>
          <p:cNvPicPr>
            <a:picLocks noChangeAspect="1"/>
          </p:cNvPicPr>
          <p:nvPr/>
        </p:nvPicPr>
        <p:blipFill>
          <a:blip r:embed="rId3"/>
          <a:stretch>
            <a:fillRect/>
          </a:stretch>
        </p:blipFill>
        <p:spPr>
          <a:xfrm>
            <a:off x="4647862" y="1219200"/>
            <a:ext cx="4412323" cy="4392828"/>
          </a:xfrm>
          <a:prstGeom prst="rect">
            <a:avLst/>
          </a:prstGeom>
        </p:spPr>
      </p:pic>
    </p:spTree>
    <p:extLst>
      <p:ext uri="{BB962C8B-B14F-4D97-AF65-F5344CB8AC3E}">
        <p14:creationId xmlns:p14="http://schemas.microsoft.com/office/powerpoint/2010/main" val="37632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44EB39-4DCA-4CDA-9D77-A4A777DE266D}"/>
              </a:ext>
            </a:extLst>
          </p:cNvPr>
          <p:cNvSpPr txBox="1"/>
          <p:nvPr/>
        </p:nvSpPr>
        <p:spPr>
          <a:xfrm>
            <a:off x="152400" y="381000"/>
            <a:ext cx="8839200" cy="10433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5400" b="1" spc="-150" dirty="0">
                <a:gradFill>
                  <a:gsLst>
                    <a:gs pos="1250">
                      <a:srgbClr val="FFB900"/>
                    </a:gs>
                    <a:gs pos="100000">
                      <a:srgbClr val="FFB900"/>
                    </a:gs>
                  </a:gsLst>
                  <a:lin ang="5400000" scaled="0"/>
                </a:gradFill>
                <a:latin typeface="+mj-lt"/>
              </a:rPr>
              <a:t>What is “Pushing Left”?</a:t>
            </a:r>
          </a:p>
        </p:txBody>
      </p:sp>
      <p:sp>
        <p:nvSpPr>
          <p:cNvPr id="8" name="Rectangle 3">
            <a:extLst>
              <a:ext uri="{FF2B5EF4-FFF2-40B4-BE49-F238E27FC236}">
                <a16:creationId xmlns:a16="http://schemas.microsoft.com/office/drawing/2014/main" id="{5E5D5EBF-C78D-0E43-9489-20EEE8ED856D}"/>
              </a:ext>
            </a:extLst>
          </p:cNvPr>
          <p:cNvSpPr>
            <a:spLocks noChangeArrowheads="1"/>
          </p:cNvSpPr>
          <p:nvPr/>
        </p:nvSpPr>
        <p:spPr bwMode="auto">
          <a:xfrm>
            <a:off x="228600" y="1510605"/>
            <a:ext cx="8763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If you imagine the SDLC written out on a piece of paper, the further left you go, the earlier you are in the System Development Life Cycle.</a:t>
            </a:r>
          </a:p>
        </p:txBody>
      </p:sp>
      <p:sp>
        <p:nvSpPr>
          <p:cNvPr id="9" name="Rectangle 3">
            <a:extLst>
              <a:ext uri="{FF2B5EF4-FFF2-40B4-BE49-F238E27FC236}">
                <a16:creationId xmlns:a16="http://schemas.microsoft.com/office/drawing/2014/main" id="{E5FD72FD-37A9-6B40-A843-521F399D2BF2}"/>
              </a:ext>
            </a:extLst>
          </p:cNvPr>
          <p:cNvSpPr>
            <a:spLocks noChangeArrowheads="1"/>
          </p:cNvSpPr>
          <p:nvPr/>
        </p:nvSpPr>
        <p:spPr bwMode="auto">
          <a:xfrm>
            <a:off x="228600" y="5599093"/>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’Pushing Left’ means the security team wants to be invited to the party earlier, and stay until the end.</a:t>
            </a:r>
          </a:p>
        </p:txBody>
      </p:sp>
      <p:graphicFrame>
        <p:nvGraphicFramePr>
          <p:cNvPr id="10" name="Content Placeholder 5">
            <a:extLst>
              <a:ext uri="{FF2B5EF4-FFF2-40B4-BE49-F238E27FC236}">
                <a16:creationId xmlns:a16="http://schemas.microsoft.com/office/drawing/2014/main" id="{FC992564-B028-064F-8881-A3CCF1F30872}"/>
              </a:ext>
            </a:extLst>
          </p:cNvPr>
          <p:cNvGraphicFramePr>
            <a:graphicFrameLocks/>
          </p:cNvGraphicFramePr>
          <p:nvPr>
            <p:extLst>
              <p:ext uri="{D42A27DB-BD31-4B8C-83A1-F6EECF244321}">
                <p14:modId xmlns:p14="http://schemas.microsoft.com/office/powerpoint/2010/main" val="764002897"/>
              </p:ext>
            </p:extLst>
          </p:nvPr>
        </p:nvGraphicFramePr>
        <p:xfrm>
          <a:off x="0" y="2873151"/>
          <a:ext cx="9125489" cy="2232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Left Arrow 10">
            <a:extLst>
              <a:ext uri="{FF2B5EF4-FFF2-40B4-BE49-F238E27FC236}">
                <a16:creationId xmlns:a16="http://schemas.microsoft.com/office/drawing/2014/main" id="{ECA028D1-5808-BF4D-9064-6FAADDCE0530}"/>
              </a:ext>
            </a:extLst>
          </p:cNvPr>
          <p:cNvSpPr/>
          <p:nvPr/>
        </p:nvSpPr>
        <p:spPr>
          <a:xfrm>
            <a:off x="976892"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Left Arrow 11">
            <a:extLst>
              <a:ext uri="{FF2B5EF4-FFF2-40B4-BE49-F238E27FC236}">
                <a16:creationId xmlns:a16="http://schemas.microsoft.com/office/drawing/2014/main" id="{C6A1E1AD-DD76-0848-A6F5-3BEA4B45E430}"/>
              </a:ext>
            </a:extLst>
          </p:cNvPr>
          <p:cNvSpPr/>
          <p:nvPr/>
        </p:nvSpPr>
        <p:spPr>
          <a:xfrm>
            <a:off x="7504205"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Left Arrow 12">
            <a:extLst>
              <a:ext uri="{FF2B5EF4-FFF2-40B4-BE49-F238E27FC236}">
                <a16:creationId xmlns:a16="http://schemas.microsoft.com/office/drawing/2014/main" id="{7AD677BE-8C9B-6643-BD46-6A36AEEC1E08}"/>
              </a:ext>
            </a:extLst>
          </p:cNvPr>
          <p:cNvSpPr/>
          <p:nvPr/>
        </p:nvSpPr>
        <p:spPr>
          <a:xfrm>
            <a:off x="2608720"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04E635CD-998B-9B49-84D2-6BABBBA9DD6F}"/>
              </a:ext>
            </a:extLst>
          </p:cNvPr>
          <p:cNvSpPr/>
          <p:nvPr/>
        </p:nvSpPr>
        <p:spPr>
          <a:xfrm>
            <a:off x="4240548"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2AA0B4BE-E412-4E47-8036-4F341A706232}"/>
              </a:ext>
            </a:extLst>
          </p:cNvPr>
          <p:cNvSpPr/>
          <p:nvPr/>
        </p:nvSpPr>
        <p:spPr>
          <a:xfrm>
            <a:off x="5872376"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878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3CCFF8F-08D2-EF40-BBB7-D3772A2C8F3A}"/>
              </a:ext>
            </a:extLst>
          </p:cNvPr>
          <p:cNvSpPr txBox="1">
            <a:spLocks noChangeArrowheads="1"/>
          </p:cNvSpPr>
          <p:nvPr/>
        </p:nvSpPr>
        <p:spPr bwMode="auto">
          <a:xfrm>
            <a:off x="0" y="2286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5" name="TextBox 4">
            <a:extLst>
              <a:ext uri="{FF2B5EF4-FFF2-40B4-BE49-F238E27FC236}">
                <a16:creationId xmlns:a16="http://schemas.microsoft.com/office/drawing/2014/main" id="{CFD89F4E-37C8-7149-A48B-E9DDFDDEC385}"/>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EC95EC81-C2BC-C14C-A17C-2DA86D7387AE}"/>
              </a:ext>
            </a:extLst>
          </p:cNvPr>
          <p:cNvPicPr>
            <a:picLocks noChangeAspect="1"/>
          </p:cNvPicPr>
          <p:nvPr/>
        </p:nvPicPr>
        <p:blipFill>
          <a:blip r:embed="rId3"/>
          <a:stretch>
            <a:fillRect/>
          </a:stretch>
        </p:blipFill>
        <p:spPr>
          <a:xfrm>
            <a:off x="508000" y="965200"/>
            <a:ext cx="8128000" cy="5435600"/>
          </a:xfrm>
          <a:prstGeom prst="rect">
            <a:avLst/>
          </a:prstGeom>
        </p:spPr>
      </p:pic>
    </p:spTree>
    <p:extLst>
      <p:ext uri="{BB962C8B-B14F-4D97-AF65-F5344CB8AC3E}">
        <p14:creationId xmlns:p14="http://schemas.microsoft.com/office/powerpoint/2010/main" val="342138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4">
            <a:extLst>
              <a:ext uri="{FF2B5EF4-FFF2-40B4-BE49-F238E27FC236}">
                <a16:creationId xmlns:a16="http://schemas.microsoft.com/office/drawing/2014/main" id="{8B724F73-8969-7A4B-8343-CAA27BA4E924}"/>
              </a:ext>
            </a:extLst>
          </p:cNvPr>
          <p:cNvSpPr txBox="1">
            <a:spLocks noChangeArrowheads="1"/>
          </p:cNvSpPr>
          <p:nvPr/>
        </p:nvSpPr>
        <p:spPr bwMode="auto">
          <a:xfrm>
            <a:off x="304800" y="1442621"/>
            <a:ext cx="8686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Most people use a web proxy security scanner to test their web applications</a:t>
            </a:r>
          </a:p>
          <a:p>
            <a:pPr eaLnBrk="1" hangingPunct="1">
              <a:spcBef>
                <a:spcPct val="0"/>
              </a:spcBef>
            </a:pPr>
            <a:r>
              <a:rPr lang="en-US" altLang="en-US" sz="2800" dirty="0"/>
              <a:t>It sits between your browser and the internet</a:t>
            </a:r>
          </a:p>
          <a:p>
            <a:pPr eaLnBrk="1" hangingPunct="1">
              <a:spcBef>
                <a:spcPct val="0"/>
              </a:spcBef>
            </a:pPr>
            <a:r>
              <a:rPr lang="en-US" altLang="en-US" sz="2800" dirty="0"/>
              <a:t>It will automate tests for you, tell you what to fix, and, if it's a good one, HOW to fix the issues</a:t>
            </a:r>
          </a:p>
          <a:p>
            <a:pPr eaLnBrk="1" hangingPunct="1">
              <a:spcBef>
                <a:spcPct val="0"/>
              </a:spcBef>
            </a:pPr>
            <a:r>
              <a:rPr lang="en-US" altLang="en-US" sz="2800" dirty="0"/>
              <a:t>There are paid and free options available</a:t>
            </a:r>
          </a:p>
          <a:p>
            <a:pPr eaLnBrk="1" hangingPunct="1">
              <a:spcBef>
                <a:spcPct val="0"/>
              </a:spcBef>
            </a:pPr>
            <a:r>
              <a:rPr lang="en-US" altLang="en-US" sz="2800" dirty="0"/>
              <a:t>Don't use a scanner on an app </a:t>
            </a:r>
          </a:p>
          <a:p>
            <a:pPr marL="0" indent="0" eaLnBrk="1" hangingPunct="1">
              <a:spcBef>
                <a:spcPct val="0"/>
              </a:spcBef>
              <a:buNone/>
            </a:pPr>
            <a:r>
              <a:rPr lang="en-US" altLang="en-US" sz="2800" dirty="0"/>
              <a:t>    you don't have permission to </a:t>
            </a:r>
          </a:p>
          <a:p>
            <a:pPr marL="0" indent="0" eaLnBrk="1" hangingPunct="1">
              <a:spcBef>
                <a:spcPct val="0"/>
              </a:spcBef>
              <a:buNone/>
            </a:pPr>
            <a:r>
              <a:rPr lang="en-US" altLang="en-US" sz="2800" dirty="0"/>
              <a:t>    test, it's illegal!</a:t>
            </a:r>
            <a:br>
              <a:rPr lang="en-US" altLang="en-US" sz="2800" dirty="0"/>
            </a:br>
            <a:endParaRPr lang="en-US" altLang="en-US" sz="2800" dirty="0"/>
          </a:p>
          <a:p>
            <a:pPr eaLnBrk="1" hangingPunct="1">
              <a:spcBef>
                <a:spcPct val="0"/>
              </a:spcBef>
            </a:pPr>
            <a:endParaRPr lang="en-US" altLang="en-US" sz="2800" dirty="0"/>
          </a:p>
          <a:p>
            <a:pPr eaLnBrk="1" hangingPunct="1">
              <a:spcBef>
                <a:spcPct val="0"/>
              </a:spcBef>
            </a:pPr>
            <a:endParaRPr lang="en-US" altLang="en-US" sz="2800" dirty="0"/>
          </a:p>
        </p:txBody>
      </p:sp>
      <p:sp>
        <p:nvSpPr>
          <p:cNvPr id="6" name="TextBox 2">
            <a:extLst>
              <a:ext uri="{FF2B5EF4-FFF2-40B4-BE49-F238E27FC236}">
                <a16:creationId xmlns:a16="http://schemas.microsoft.com/office/drawing/2014/main" id="{8791CA3F-743C-1847-9DA7-611BF438C431}"/>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7" name="TextBox 6">
            <a:extLst>
              <a:ext uri="{FF2B5EF4-FFF2-40B4-BE49-F238E27FC236}">
                <a16:creationId xmlns:a16="http://schemas.microsoft.com/office/drawing/2014/main" id="{33B2D197-2919-6B45-9C15-D964DF65BA39}"/>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DE67C6CD-E707-A641-AB3B-492E2ADA55C9}"/>
              </a:ext>
            </a:extLst>
          </p:cNvPr>
          <p:cNvPicPr>
            <a:picLocks noChangeAspect="1"/>
          </p:cNvPicPr>
          <p:nvPr/>
        </p:nvPicPr>
        <p:blipFill>
          <a:blip r:embed="rId3"/>
          <a:stretch>
            <a:fillRect/>
          </a:stretch>
        </p:blipFill>
        <p:spPr>
          <a:xfrm>
            <a:off x="5304331" y="4312411"/>
            <a:ext cx="3796872" cy="2316989"/>
          </a:xfrm>
          <a:prstGeom prst="rect">
            <a:avLst/>
          </a:prstGeom>
        </p:spPr>
      </p:pic>
    </p:spTree>
    <p:extLst>
      <p:ext uri="{BB962C8B-B14F-4D97-AF65-F5344CB8AC3E}">
        <p14:creationId xmlns:p14="http://schemas.microsoft.com/office/powerpoint/2010/main" val="300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C863A37-CE37-8449-A056-6D1E0D37BDB1}"/>
              </a:ext>
            </a:extLst>
          </p:cNvPr>
          <p:cNvSpPr txBox="1">
            <a:spLocks noChangeArrowheads="1"/>
          </p:cNvSpPr>
          <p:nvPr/>
        </p:nvSpPr>
        <p:spPr bwMode="auto">
          <a:xfrm>
            <a:off x="0" y="22115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5" name="TextBox 2">
            <a:extLst>
              <a:ext uri="{FF2B5EF4-FFF2-40B4-BE49-F238E27FC236}">
                <a16:creationId xmlns:a16="http://schemas.microsoft.com/office/drawing/2014/main" id="{95A42500-5DDB-1D44-8839-2B0E9AE52DAF}"/>
              </a:ext>
            </a:extLst>
          </p:cNvPr>
          <p:cNvSpPr txBox="1">
            <a:spLocks noChangeArrowheads="1"/>
          </p:cNvSpPr>
          <p:nvPr/>
        </p:nvSpPr>
        <p:spPr bwMode="auto">
          <a:xfrm>
            <a:off x="-76200" y="11430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
        <p:nvSpPr>
          <p:cNvPr id="6" name="TextBox 5">
            <a:extLst>
              <a:ext uri="{FF2B5EF4-FFF2-40B4-BE49-F238E27FC236}">
                <a16:creationId xmlns:a16="http://schemas.microsoft.com/office/drawing/2014/main" id="{73C72D98-38E2-D046-AE2C-F39D58344A01}"/>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itting at a desk in front of a building&#10;&#10;Description automatically generated">
            <a:extLst>
              <a:ext uri="{FF2B5EF4-FFF2-40B4-BE49-F238E27FC236}">
                <a16:creationId xmlns:a16="http://schemas.microsoft.com/office/drawing/2014/main" id="{19091F7E-FE1D-8941-882A-0FE9BF69358B}"/>
              </a:ext>
            </a:extLst>
          </p:cNvPr>
          <p:cNvPicPr>
            <a:picLocks noChangeAspect="1"/>
          </p:cNvPicPr>
          <p:nvPr/>
        </p:nvPicPr>
        <p:blipFill>
          <a:blip r:embed="rId3"/>
          <a:stretch>
            <a:fillRect/>
          </a:stretch>
        </p:blipFill>
        <p:spPr>
          <a:xfrm>
            <a:off x="508000" y="1041400"/>
            <a:ext cx="8128000" cy="5435600"/>
          </a:xfrm>
          <a:prstGeom prst="rect">
            <a:avLst/>
          </a:prstGeom>
        </p:spPr>
      </p:pic>
      <p:sp>
        <p:nvSpPr>
          <p:cNvPr id="8" name="TextBox 2">
            <a:extLst>
              <a:ext uri="{FF2B5EF4-FFF2-40B4-BE49-F238E27FC236}">
                <a16:creationId xmlns:a16="http://schemas.microsoft.com/office/drawing/2014/main" id="{4BF6234A-A783-CC44-B4D8-1C63870C6E4C}"/>
              </a:ext>
            </a:extLst>
          </p:cNvPr>
          <p:cNvSpPr txBox="1">
            <a:spLocks noChangeArrowheads="1"/>
          </p:cNvSpPr>
          <p:nvPr/>
        </p:nvSpPr>
        <p:spPr bwMode="auto">
          <a:xfrm>
            <a:off x="-2667000" y="5462466"/>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Tree>
    <p:extLst>
      <p:ext uri="{BB962C8B-B14F-4D97-AF65-F5344CB8AC3E}">
        <p14:creationId xmlns:p14="http://schemas.microsoft.com/office/powerpoint/2010/main" val="33340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1">
            <a:extLst>
              <a:ext uri="{FF2B5EF4-FFF2-40B4-BE49-F238E27FC236}">
                <a16:creationId xmlns:a16="http://schemas.microsoft.com/office/drawing/2014/main" id="{44E2E54A-C1F7-324F-BE23-00E1D6196B92}"/>
              </a:ext>
            </a:extLst>
          </p:cNvPr>
          <p:cNvSpPr txBox="1">
            <a:spLocks noChangeArrowheads="1"/>
          </p:cNvSpPr>
          <p:nvPr/>
        </p:nvSpPr>
        <p:spPr bwMode="auto">
          <a:xfrm>
            <a:off x="381000" y="2066330"/>
            <a:ext cx="8915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Ensure you have permission from your boss before you start, there may be policies against it (ask the security team too!)</a:t>
            </a:r>
          </a:p>
          <a:p>
            <a:pPr eaLnBrk="1" hangingPunct="1">
              <a:spcBef>
                <a:spcPct val="0"/>
              </a:spcBef>
            </a:pPr>
            <a:r>
              <a:rPr lang="en-US" altLang="en-US" sz="2800" dirty="0"/>
              <a:t>Be considerate, scanners can hog resources</a:t>
            </a:r>
          </a:p>
          <a:p>
            <a:pPr eaLnBrk="1" hangingPunct="1">
              <a:spcBef>
                <a:spcPct val="0"/>
              </a:spcBef>
            </a:pPr>
            <a:r>
              <a:rPr lang="en-US" altLang="en-US" sz="2800" dirty="0"/>
              <a:t>Be careful, scanners can be destructive</a:t>
            </a:r>
          </a:p>
          <a:p>
            <a:pPr eaLnBrk="1" hangingPunct="1">
              <a:spcBef>
                <a:spcPct val="0"/>
              </a:spcBef>
            </a:pPr>
            <a:r>
              <a:rPr lang="en-US" altLang="en-US" sz="2800" dirty="0"/>
              <a:t>Back up your data before hand </a:t>
            </a:r>
          </a:p>
          <a:p>
            <a:pPr eaLnBrk="1" hangingPunct="1">
              <a:spcBef>
                <a:spcPct val="0"/>
              </a:spcBef>
            </a:pPr>
            <a:r>
              <a:rPr lang="en-US" altLang="en-US" sz="2800" dirty="0"/>
              <a:t>This is an activity that requires some learning before you can start, to ensure you don't cause any damage or tick anyone off</a:t>
            </a:r>
          </a:p>
          <a:p>
            <a:pPr eaLnBrk="1" hangingPunct="1">
              <a:spcBef>
                <a:spcPct val="0"/>
              </a:spcBef>
            </a:pPr>
            <a:r>
              <a:rPr lang="en-US" altLang="en-US" sz="2800" dirty="0"/>
              <a:t>Inform security when you start and finish</a:t>
            </a:r>
            <a:br>
              <a:rPr lang="en-US" altLang="en-US" sz="2800" dirty="0"/>
            </a:br>
            <a:endParaRPr lang="en-US" altLang="en-US" sz="2800" dirty="0"/>
          </a:p>
        </p:txBody>
      </p:sp>
      <p:sp>
        <p:nvSpPr>
          <p:cNvPr id="5" name="TextBox 2">
            <a:extLst>
              <a:ext uri="{FF2B5EF4-FFF2-40B4-BE49-F238E27FC236}">
                <a16:creationId xmlns:a16="http://schemas.microsoft.com/office/drawing/2014/main" id="{D9F79490-2470-D846-8558-9D555EF2BA5F}"/>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6" name="TextBox 2">
            <a:extLst>
              <a:ext uri="{FF2B5EF4-FFF2-40B4-BE49-F238E27FC236}">
                <a16:creationId xmlns:a16="http://schemas.microsoft.com/office/drawing/2014/main" id="{7B46DBFF-EA4B-EB44-882C-A575694707EC}"/>
              </a:ext>
            </a:extLst>
          </p:cNvPr>
          <p:cNvSpPr txBox="1">
            <a:spLocks noChangeArrowheads="1"/>
          </p:cNvSpPr>
          <p:nvPr/>
        </p:nvSpPr>
        <p:spPr bwMode="auto">
          <a:xfrm>
            <a:off x="-76200" y="11430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Tree>
    <p:extLst>
      <p:ext uri="{BB962C8B-B14F-4D97-AF65-F5344CB8AC3E}">
        <p14:creationId xmlns:p14="http://schemas.microsoft.com/office/powerpoint/2010/main" val="67640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9748096F-3FAB-4846-9FAE-DAFB71F5BCA2}"/>
              </a:ext>
            </a:extLst>
          </p:cNvPr>
          <p:cNvSpPr txBox="1">
            <a:spLocks noChangeArrowheads="1"/>
          </p:cNvSpPr>
          <p:nvPr/>
        </p:nvSpPr>
        <p:spPr bwMode="auto">
          <a:xfrm>
            <a:off x="0" y="1524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FFB900"/>
                </a:solidFill>
              </a:rPr>
              <a:t>YOU Pushing Left: Threat Modelling</a:t>
            </a:r>
            <a:endParaRPr lang="en-US" altLang="en-US" sz="4400" dirty="0">
              <a:solidFill>
                <a:srgbClr val="FFB900"/>
              </a:solidFill>
            </a:endParaRPr>
          </a:p>
        </p:txBody>
      </p:sp>
      <p:sp>
        <p:nvSpPr>
          <p:cNvPr id="4" name="TextBox 3">
            <a:extLst>
              <a:ext uri="{FF2B5EF4-FFF2-40B4-BE49-F238E27FC236}">
                <a16:creationId xmlns:a16="http://schemas.microsoft.com/office/drawing/2014/main" id="{211181E7-0F59-4A47-970B-996A305BCF3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tanding in a room&#10;&#10;Description automatically generated">
            <a:extLst>
              <a:ext uri="{FF2B5EF4-FFF2-40B4-BE49-F238E27FC236}">
                <a16:creationId xmlns:a16="http://schemas.microsoft.com/office/drawing/2014/main" id="{D909DB87-CC35-8C47-99EB-B5179CBDF63C}"/>
              </a:ext>
            </a:extLst>
          </p:cNvPr>
          <p:cNvPicPr>
            <a:picLocks noChangeAspect="1"/>
          </p:cNvPicPr>
          <p:nvPr/>
        </p:nvPicPr>
        <p:blipFill>
          <a:blip r:embed="rId3"/>
          <a:stretch>
            <a:fillRect/>
          </a:stretch>
        </p:blipFill>
        <p:spPr>
          <a:xfrm>
            <a:off x="508000" y="1041400"/>
            <a:ext cx="8128000" cy="5435600"/>
          </a:xfrm>
          <a:prstGeom prst="rect">
            <a:avLst/>
          </a:prstGeom>
        </p:spPr>
      </p:pic>
    </p:spTree>
    <p:extLst>
      <p:ext uri="{BB962C8B-B14F-4D97-AF65-F5344CB8AC3E}">
        <p14:creationId xmlns:p14="http://schemas.microsoft.com/office/powerpoint/2010/main" val="408931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Box 3">
            <a:extLst>
              <a:ext uri="{FF2B5EF4-FFF2-40B4-BE49-F238E27FC236}">
                <a16:creationId xmlns:a16="http://schemas.microsoft.com/office/drawing/2014/main" id="{F4424F1A-9CCD-1E4E-A4C1-B4E16ADCC52F}"/>
              </a:ext>
            </a:extLst>
          </p:cNvPr>
          <p:cNvSpPr txBox="1">
            <a:spLocks noChangeArrowheads="1"/>
          </p:cNvSpPr>
          <p:nvPr/>
        </p:nvSpPr>
        <p:spPr bwMode="auto">
          <a:xfrm>
            <a:off x="76200" y="1443831"/>
            <a:ext cx="8839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Basically a brainstorming session with programmers and security to figure out how someone may try to abuse your app</a:t>
            </a:r>
          </a:p>
          <a:p>
            <a:pPr>
              <a:spcBef>
                <a:spcPct val="0"/>
              </a:spcBef>
            </a:pPr>
            <a:r>
              <a:rPr lang="en-US" altLang="en-US" sz="2800" dirty="0"/>
              <a:t>Figuring out negative use cases, and </a:t>
            </a:r>
          </a:p>
          <a:p>
            <a:pPr marL="0" indent="0">
              <a:spcBef>
                <a:spcPct val="0"/>
              </a:spcBef>
              <a:buNone/>
            </a:pPr>
            <a:r>
              <a:rPr lang="en-US" altLang="en-US" sz="2800" dirty="0"/>
              <a:t>      ways to defend against them</a:t>
            </a:r>
          </a:p>
          <a:p>
            <a:pPr eaLnBrk="1" hangingPunct="1">
              <a:spcBef>
                <a:spcPct val="0"/>
              </a:spcBef>
            </a:pPr>
            <a:r>
              <a:rPr lang="en-US" altLang="en-US" sz="2800" dirty="0"/>
              <a:t>Search you code for these threats</a:t>
            </a:r>
          </a:p>
          <a:p>
            <a:pPr eaLnBrk="1" hangingPunct="1">
              <a:spcBef>
                <a:spcPct val="0"/>
              </a:spcBef>
            </a:pPr>
            <a:r>
              <a:rPr lang="en-US" altLang="en-US" sz="2800" dirty="0"/>
              <a:t>Thinking like an adversary can not only</a:t>
            </a:r>
          </a:p>
          <a:p>
            <a:pPr marL="0" indent="0" eaLnBrk="1" hangingPunct="1">
              <a:spcBef>
                <a:spcPct val="0"/>
              </a:spcBef>
              <a:buNone/>
            </a:pPr>
            <a:r>
              <a:rPr lang="en-US" altLang="en-US" sz="2800" dirty="0"/>
              <a:t>      uncover potential issues, it can be </a:t>
            </a:r>
          </a:p>
          <a:p>
            <a:pPr marL="0" indent="0" eaLnBrk="1" hangingPunct="1">
              <a:spcBef>
                <a:spcPct val="0"/>
              </a:spcBef>
              <a:buNone/>
            </a:pPr>
            <a:r>
              <a:rPr lang="en-US" altLang="en-US" sz="2800" dirty="0"/>
              <a:t>      fun and educational.</a:t>
            </a:r>
          </a:p>
        </p:txBody>
      </p:sp>
      <p:sp>
        <p:nvSpPr>
          <p:cNvPr id="5" name="TextBox 2">
            <a:extLst>
              <a:ext uri="{FF2B5EF4-FFF2-40B4-BE49-F238E27FC236}">
                <a16:creationId xmlns:a16="http://schemas.microsoft.com/office/drawing/2014/main" id="{5D2A6182-2630-6C4A-A43C-7F9682146C05}"/>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FFB900"/>
                </a:solidFill>
              </a:rPr>
              <a:t>YOU Pushing Left: Threat Modelling</a:t>
            </a:r>
            <a:endParaRPr lang="en-US" altLang="en-US" sz="4400" dirty="0">
              <a:solidFill>
                <a:srgbClr val="FFB900"/>
              </a:solidFill>
            </a:endParaRPr>
          </a:p>
        </p:txBody>
      </p:sp>
      <p:pic>
        <p:nvPicPr>
          <p:cNvPr id="3" name="Picture 2" descr="A person using a computer&#10;&#10;Description automatically generated">
            <a:extLst>
              <a:ext uri="{FF2B5EF4-FFF2-40B4-BE49-F238E27FC236}">
                <a16:creationId xmlns:a16="http://schemas.microsoft.com/office/drawing/2014/main" id="{52663478-1422-CF44-B8F9-B34CAB26940E}"/>
              </a:ext>
            </a:extLst>
          </p:cNvPr>
          <p:cNvPicPr>
            <a:picLocks noChangeAspect="1"/>
          </p:cNvPicPr>
          <p:nvPr/>
        </p:nvPicPr>
        <p:blipFill>
          <a:blip r:embed="rId3"/>
          <a:stretch>
            <a:fillRect/>
          </a:stretch>
        </p:blipFill>
        <p:spPr>
          <a:xfrm>
            <a:off x="6314128" y="2667000"/>
            <a:ext cx="2802732" cy="4191000"/>
          </a:xfrm>
          <a:prstGeom prst="rect">
            <a:avLst/>
          </a:prstGeom>
        </p:spPr>
      </p:pic>
      <p:sp>
        <p:nvSpPr>
          <p:cNvPr id="7" name="TextBox 6">
            <a:extLst>
              <a:ext uri="{FF2B5EF4-FFF2-40B4-BE49-F238E27FC236}">
                <a16:creationId xmlns:a16="http://schemas.microsoft.com/office/drawing/2014/main" id="{0C833E38-B8B8-7847-ACA6-5A72ADF53742}"/>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7362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39EB3E4-AC21-A141-8DF2-3751CC9D023B}"/>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YOU Pushing Left: Reviewing your code</a:t>
            </a:r>
            <a:endParaRPr lang="en-US" altLang="en-US" sz="4400" dirty="0">
              <a:solidFill>
                <a:srgbClr val="B4A0FF"/>
              </a:solidFill>
            </a:endParaRPr>
          </a:p>
        </p:txBody>
      </p:sp>
      <p:pic>
        <p:nvPicPr>
          <p:cNvPr id="3" name="Picture 2" descr="A person using a computer&#10;&#10;Description automatically generated">
            <a:extLst>
              <a:ext uri="{FF2B5EF4-FFF2-40B4-BE49-F238E27FC236}">
                <a16:creationId xmlns:a16="http://schemas.microsoft.com/office/drawing/2014/main" id="{012F3861-91BE-1341-A8A3-3511762D6AD6}"/>
              </a:ext>
            </a:extLst>
          </p:cNvPr>
          <p:cNvPicPr>
            <a:picLocks noChangeAspect="1"/>
          </p:cNvPicPr>
          <p:nvPr/>
        </p:nvPicPr>
        <p:blipFill>
          <a:blip r:embed="rId3"/>
          <a:stretch>
            <a:fillRect/>
          </a:stretch>
        </p:blipFill>
        <p:spPr>
          <a:xfrm>
            <a:off x="-1037721" y="1676400"/>
            <a:ext cx="11219442" cy="4516002"/>
          </a:xfrm>
          <a:prstGeom prst="rect">
            <a:avLst/>
          </a:prstGeom>
        </p:spPr>
      </p:pic>
      <p:sp>
        <p:nvSpPr>
          <p:cNvPr id="7" name="TextBox 6">
            <a:extLst>
              <a:ext uri="{FF2B5EF4-FFF2-40B4-BE49-F238E27FC236}">
                <a16:creationId xmlns:a16="http://schemas.microsoft.com/office/drawing/2014/main" id="{F236EBC1-7D30-0F4A-8B79-CC05978DA182}"/>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26362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EE5FB933-FA19-5940-8F46-181B372F80A7}"/>
              </a:ext>
            </a:extLst>
          </p:cNvPr>
          <p:cNvSpPr txBox="1">
            <a:spLocks noChangeArrowheads="1"/>
          </p:cNvSpPr>
          <p:nvPr/>
        </p:nvSpPr>
        <p:spPr bwMode="auto">
          <a:xfrm>
            <a:off x="0" y="1295400"/>
            <a:ext cx="9144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Most people use a static code analyzer, but this can also be done manually</a:t>
            </a:r>
          </a:p>
          <a:p>
            <a:pPr eaLnBrk="1" hangingPunct="1">
              <a:spcBef>
                <a:spcPct val="0"/>
              </a:spcBef>
            </a:pPr>
            <a:r>
              <a:rPr lang="en-US" altLang="en-US" sz="2800" dirty="0"/>
              <a:t>Search for your threat models</a:t>
            </a:r>
          </a:p>
          <a:p>
            <a:pPr eaLnBrk="1" hangingPunct="1">
              <a:spcBef>
                <a:spcPct val="0"/>
              </a:spcBef>
            </a:pPr>
            <a:r>
              <a:rPr lang="en-US" altLang="en-US" sz="2800" dirty="0"/>
              <a:t>Even the most expensive tool produces many false</a:t>
            </a:r>
          </a:p>
          <a:p>
            <a:pPr marL="0" indent="0" eaLnBrk="1" hangingPunct="1">
              <a:spcBef>
                <a:spcPct val="0"/>
              </a:spcBef>
              <a:buNone/>
            </a:pPr>
            <a:r>
              <a:rPr lang="en-US" altLang="en-US" sz="2800" dirty="0"/>
              <a:t>positives, the 'work' in this exercise is figuring out what is a real issue and what is not</a:t>
            </a:r>
          </a:p>
          <a:p>
            <a:pPr eaLnBrk="1" hangingPunct="1">
              <a:spcBef>
                <a:spcPct val="0"/>
              </a:spcBef>
            </a:pPr>
            <a:r>
              <a:rPr lang="en-US" altLang="en-US" sz="2800" dirty="0"/>
              <a:t>OWASP Dependency check</a:t>
            </a:r>
          </a:p>
          <a:p>
            <a:pPr eaLnBrk="1" hangingPunct="1">
              <a:spcBef>
                <a:spcPct val="0"/>
              </a:spcBef>
            </a:pPr>
            <a:r>
              <a:rPr lang="en-US" altLang="en-US" sz="2800" dirty="0"/>
              <a:t>You can find more than just </a:t>
            </a:r>
          </a:p>
          <a:p>
            <a:pPr marL="0" indent="0" eaLnBrk="1" hangingPunct="1">
              <a:spcBef>
                <a:spcPct val="0"/>
              </a:spcBef>
              <a:buNone/>
            </a:pPr>
            <a:r>
              <a:rPr lang="en-US" altLang="en-US" sz="2800" dirty="0"/>
              <a:t>security bugs</a:t>
            </a:r>
          </a:p>
        </p:txBody>
      </p:sp>
      <p:sp>
        <p:nvSpPr>
          <p:cNvPr id="5" name="TextBox 2">
            <a:extLst>
              <a:ext uri="{FF2B5EF4-FFF2-40B4-BE49-F238E27FC236}">
                <a16:creationId xmlns:a16="http://schemas.microsoft.com/office/drawing/2014/main" id="{11AF5AB9-4109-CA4D-8DEC-3624D531E9C7}"/>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YOU Pushing Left: Reviewing your code</a:t>
            </a:r>
            <a:endParaRPr lang="en-US" altLang="en-US" sz="4400" dirty="0">
              <a:solidFill>
                <a:srgbClr val="B4A0FF"/>
              </a:solidFill>
            </a:endParaRPr>
          </a:p>
        </p:txBody>
      </p:sp>
      <p:pic>
        <p:nvPicPr>
          <p:cNvPr id="3" name="Picture 2" descr="A person using a computer&#10;&#10;Description automatically generated">
            <a:extLst>
              <a:ext uri="{FF2B5EF4-FFF2-40B4-BE49-F238E27FC236}">
                <a16:creationId xmlns:a16="http://schemas.microsoft.com/office/drawing/2014/main" id="{7CD262FF-516E-6A46-AE50-2F3342E34915}"/>
              </a:ext>
            </a:extLst>
          </p:cNvPr>
          <p:cNvPicPr>
            <a:picLocks noChangeAspect="1"/>
          </p:cNvPicPr>
          <p:nvPr/>
        </p:nvPicPr>
        <p:blipFill>
          <a:blip r:embed="rId3"/>
          <a:stretch>
            <a:fillRect/>
          </a:stretch>
        </p:blipFill>
        <p:spPr>
          <a:xfrm>
            <a:off x="5359400" y="3644900"/>
            <a:ext cx="4546600" cy="3670300"/>
          </a:xfrm>
          <a:prstGeom prst="rect">
            <a:avLst/>
          </a:prstGeom>
        </p:spPr>
      </p:pic>
      <p:sp>
        <p:nvSpPr>
          <p:cNvPr id="7" name="TextBox 6">
            <a:extLst>
              <a:ext uri="{FF2B5EF4-FFF2-40B4-BE49-F238E27FC236}">
                <a16:creationId xmlns:a16="http://schemas.microsoft.com/office/drawing/2014/main" id="{51D3FABC-4438-F444-B295-896579CCED84}"/>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15552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CAAE0A95-209D-3E4D-866D-4EA81E2DABA7}"/>
              </a:ext>
            </a:extLst>
          </p:cNvPr>
          <p:cNvSpPr txBox="1">
            <a:spLocks noChangeArrowheads="1"/>
          </p:cNvSpPr>
          <p:nvPr/>
        </p:nvSpPr>
        <p:spPr bwMode="auto">
          <a:xfrm>
            <a:off x="0" y="2286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00BCF2"/>
                </a:solidFill>
              </a:rPr>
              <a:t>YOU Pushing Left: Writing better code</a:t>
            </a:r>
            <a:endParaRPr lang="en-US" altLang="en-US" sz="4400" dirty="0">
              <a:solidFill>
                <a:srgbClr val="00BCF2"/>
              </a:solidFill>
            </a:endParaRPr>
          </a:p>
        </p:txBody>
      </p:sp>
      <p:pic>
        <p:nvPicPr>
          <p:cNvPr id="3" name="Picture 2" descr="A picture containing table, indoor, sitting, floor&#10;&#10;Description automatically generated">
            <a:extLst>
              <a:ext uri="{FF2B5EF4-FFF2-40B4-BE49-F238E27FC236}">
                <a16:creationId xmlns:a16="http://schemas.microsoft.com/office/drawing/2014/main" id="{801CB2DD-EE33-CF4A-A278-0CA166A001F2}"/>
              </a:ext>
            </a:extLst>
          </p:cNvPr>
          <p:cNvPicPr>
            <a:picLocks noChangeAspect="1"/>
          </p:cNvPicPr>
          <p:nvPr/>
        </p:nvPicPr>
        <p:blipFill>
          <a:blip r:embed="rId3"/>
          <a:stretch>
            <a:fillRect/>
          </a:stretch>
        </p:blipFill>
        <p:spPr>
          <a:xfrm>
            <a:off x="508000" y="990600"/>
            <a:ext cx="8128000" cy="5435600"/>
          </a:xfrm>
          <a:prstGeom prst="rect">
            <a:avLst/>
          </a:prstGeom>
        </p:spPr>
      </p:pic>
      <p:sp>
        <p:nvSpPr>
          <p:cNvPr id="6" name="TextBox 5">
            <a:extLst>
              <a:ext uri="{FF2B5EF4-FFF2-40B4-BE49-F238E27FC236}">
                <a16:creationId xmlns:a16="http://schemas.microsoft.com/office/drawing/2014/main" id="{7021F6F5-6830-A24B-B676-45054C7D97EC}"/>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422928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2">
            <a:extLst>
              <a:ext uri="{FF2B5EF4-FFF2-40B4-BE49-F238E27FC236}">
                <a16:creationId xmlns:a16="http://schemas.microsoft.com/office/drawing/2014/main" id="{2F769324-51D6-6F40-BA61-C4BB9D4C1310}"/>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00BCF2"/>
                </a:solidFill>
              </a:rPr>
              <a:t>YOU Pushing Left: Writing better code</a:t>
            </a:r>
            <a:endParaRPr lang="en-US" altLang="en-US" sz="4400" dirty="0">
              <a:solidFill>
                <a:srgbClr val="00BCF2"/>
              </a:solidFill>
            </a:endParaRPr>
          </a:p>
        </p:txBody>
      </p:sp>
      <p:sp>
        <p:nvSpPr>
          <p:cNvPr id="67586" name="TextBox 3">
            <a:extLst>
              <a:ext uri="{FF2B5EF4-FFF2-40B4-BE49-F238E27FC236}">
                <a16:creationId xmlns:a16="http://schemas.microsoft.com/office/drawing/2014/main" id="{DFC0BF95-EA26-D74F-BC91-CDD2D441A57C}"/>
              </a:ext>
            </a:extLst>
          </p:cNvPr>
          <p:cNvSpPr txBox="1">
            <a:spLocks noChangeArrowheads="1"/>
          </p:cNvSpPr>
          <p:nvPr/>
        </p:nvSpPr>
        <p:spPr bwMode="auto">
          <a:xfrm>
            <a:off x="1" y="1447800"/>
            <a:ext cx="61722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Train yourself on secure coding practices</a:t>
            </a:r>
          </a:p>
          <a:p>
            <a:pPr eaLnBrk="1" hangingPunct="1">
              <a:spcBef>
                <a:spcPct val="0"/>
              </a:spcBef>
            </a:pPr>
            <a:r>
              <a:rPr lang="en-US" altLang="en-US" sz="2800" dirty="0"/>
              <a:t>There are many quality online resources, free and paid, as well as courses and conferences</a:t>
            </a:r>
          </a:p>
          <a:p>
            <a:pPr eaLnBrk="1" hangingPunct="1">
              <a:spcBef>
                <a:spcPct val="0"/>
              </a:spcBef>
            </a:pPr>
            <a:r>
              <a:rPr lang="en-US" altLang="en-US" sz="2800" dirty="0"/>
              <a:t>Check online for the best and most secure way to do things, before you start coding</a:t>
            </a:r>
          </a:p>
          <a:p>
            <a:pPr eaLnBrk="1" hangingPunct="1">
              <a:spcBef>
                <a:spcPct val="0"/>
              </a:spcBef>
            </a:pPr>
            <a:r>
              <a:rPr lang="en-US" altLang="en-US" sz="2800" dirty="0"/>
              <a:t>Become the security expert on your dev team, and help the rest of your team learn</a:t>
            </a:r>
          </a:p>
        </p:txBody>
      </p:sp>
      <p:sp>
        <p:nvSpPr>
          <p:cNvPr id="6" name="TextBox 5">
            <a:extLst>
              <a:ext uri="{FF2B5EF4-FFF2-40B4-BE49-F238E27FC236}">
                <a16:creationId xmlns:a16="http://schemas.microsoft.com/office/drawing/2014/main" id="{2ACDD9FE-2062-A440-8F20-64BC47F79EF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itting in front of a computer&#10;&#10;Description automatically generated">
            <a:extLst>
              <a:ext uri="{FF2B5EF4-FFF2-40B4-BE49-F238E27FC236}">
                <a16:creationId xmlns:a16="http://schemas.microsoft.com/office/drawing/2014/main" id="{CA5A12CE-818C-BD47-96B9-F01347465CE0}"/>
              </a:ext>
            </a:extLst>
          </p:cNvPr>
          <p:cNvPicPr>
            <a:picLocks noChangeAspect="1"/>
          </p:cNvPicPr>
          <p:nvPr/>
        </p:nvPicPr>
        <p:blipFill>
          <a:blip r:embed="rId3"/>
          <a:stretch>
            <a:fillRect/>
          </a:stretch>
        </p:blipFill>
        <p:spPr>
          <a:xfrm>
            <a:off x="6016421" y="1600200"/>
            <a:ext cx="3059475" cy="4574917"/>
          </a:xfrm>
          <a:prstGeom prst="rect">
            <a:avLst/>
          </a:prstGeom>
        </p:spPr>
      </p:pic>
    </p:spTree>
    <p:extLst>
      <p:ext uri="{BB962C8B-B14F-4D97-AF65-F5344CB8AC3E}">
        <p14:creationId xmlns:p14="http://schemas.microsoft.com/office/powerpoint/2010/main" val="486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2"/>
          <a:srcRect l="4609" t="13747" r="4217" b="15811"/>
          <a:stretch/>
        </p:blipFill>
        <p:spPr>
          <a:xfrm>
            <a:off x="-762000" y="1163461"/>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What are we going to talk about today?</a:t>
            </a:r>
          </a:p>
        </p:txBody>
      </p:sp>
      <p:sp>
        <p:nvSpPr>
          <p:cNvPr id="5" name="TextBox 4">
            <a:extLst>
              <a:ext uri="{FF2B5EF4-FFF2-40B4-BE49-F238E27FC236}">
                <a16:creationId xmlns:a16="http://schemas.microsoft.com/office/drawing/2014/main" id="{63DE1823-92EF-4897-B021-B426CE8CBCCA}"/>
              </a:ext>
            </a:extLst>
          </p:cNvPr>
          <p:cNvSpPr txBox="1"/>
          <p:nvPr/>
        </p:nvSpPr>
        <p:spPr>
          <a:xfrm>
            <a:off x="1295400" y="1752600"/>
            <a:ext cx="6781800" cy="3557897"/>
          </a:xfrm>
          <a:prstGeom prst="rect">
            <a:avLst/>
          </a:prstGeom>
          <a:noFill/>
        </p:spPr>
        <p:txBody>
          <a:bodyPr wrap="square" lIns="182880" tIns="146304" rIns="182880" bIns="146304" rtlCol="0">
            <a:spAutoFit/>
          </a:bodyPr>
          <a:lstStyle/>
          <a:p>
            <a:pPr algn="ctr"/>
            <a:endParaRPr lang="en-CA" sz="3600" dirty="0">
              <a:latin typeface="Lucida Console" panose="020B0609040504020204" pitchFamily="49" charset="0"/>
            </a:endParaRPr>
          </a:p>
          <a:p>
            <a:pPr algn="ctr"/>
            <a:r>
              <a:rPr lang="en-CA" sz="4000" dirty="0">
                <a:latin typeface="Lucida Console" panose="020B0609040504020204" pitchFamily="49" charset="0"/>
              </a:rPr>
              <a:t>The foundations of</a:t>
            </a:r>
          </a:p>
          <a:p>
            <a:pPr algn="ctr"/>
            <a:endParaRPr lang="en-CA" sz="2800" dirty="0">
              <a:latin typeface="Lucida Console" panose="020B0609040504020204" pitchFamily="49" charset="0"/>
            </a:endParaRPr>
          </a:p>
          <a:p>
            <a:pPr algn="ctr"/>
            <a:r>
              <a:rPr lang="en-CA" sz="5400" b="1" dirty="0">
                <a:latin typeface="Lucida Console" panose="020B0609040504020204" pitchFamily="49" charset="0"/>
              </a:rPr>
              <a:t>application security.</a:t>
            </a:r>
            <a:endParaRPr lang="en-CA" sz="4000" b="1" dirty="0">
              <a:latin typeface="Lucida Console" panose="020B0609040504020204" pitchFamily="49" charset="0"/>
            </a:endParaRPr>
          </a:p>
        </p:txBody>
      </p:sp>
    </p:spTree>
    <p:extLst>
      <p:ext uri="{BB962C8B-B14F-4D97-AF65-F5344CB8AC3E}">
        <p14:creationId xmlns:p14="http://schemas.microsoft.com/office/powerpoint/2010/main" val="7807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84172"/>
            <a:ext cx="4572000" cy="1071062"/>
          </a:xfrm>
        </p:spPr>
        <p:txBody>
          <a:bodyPr/>
          <a:lstStyle/>
          <a:p>
            <a:pPr algn="ctr"/>
            <a:r>
              <a:rPr lang="en-US" sz="6400" dirty="0"/>
              <a:t>Resources</a:t>
            </a:r>
          </a:p>
        </p:txBody>
      </p:sp>
      <p:sp>
        <p:nvSpPr>
          <p:cNvPr id="4" name="Rectangle 3">
            <a:extLst>
              <a:ext uri="{FF2B5EF4-FFF2-40B4-BE49-F238E27FC236}">
                <a16:creationId xmlns:a16="http://schemas.microsoft.com/office/drawing/2014/main" id="{854E50C3-2E55-0C46-9AC5-F7DC86601400}"/>
              </a:ext>
            </a:extLst>
          </p:cNvPr>
          <p:cNvSpPr/>
          <p:nvPr/>
        </p:nvSpPr>
        <p:spPr>
          <a:xfrm>
            <a:off x="304800" y="4473714"/>
            <a:ext cx="3657600" cy="707886"/>
          </a:xfrm>
          <a:prstGeom prst="rect">
            <a:avLst/>
          </a:prstGeom>
        </p:spPr>
        <p:txBody>
          <a:bodyPr wrap="square">
            <a:spAutoFit/>
          </a:bodyPr>
          <a:lstStyle/>
          <a:p>
            <a:pPr algn="ctr"/>
            <a:r>
              <a:rPr lang="en-CA" sz="2000" i="1" dirty="0">
                <a:solidFill>
                  <a:srgbClr val="222222"/>
                </a:solidFill>
                <a:latin typeface="Century Gothic" panose="020B0502020202020204" pitchFamily="34" charset="0"/>
              </a:rPr>
              <a:t>A long-term (AppSec)</a:t>
            </a:r>
          </a:p>
          <a:p>
            <a:pPr algn="ctr"/>
            <a:r>
              <a:rPr lang="en-CA" sz="2000" i="1" dirty="0">
                <a:solidFill>
                  <a:srgbClr val="222222"/>
                </a:solidFill>
                <a:latin typeface="Century Gothic" panose="020B0502020202020204" pitchFamily="34" charset="0"/>
              </a:rPr>
              <a:t>relationship</a:t>
            </a:r>
          </a:p>
        </p:txBody>
      </p:sp>
      <p:pic>
        <p:nvPicPr>
          <p:cNvPr id="8" name="Picture 7">
            <a:extLst>
              <a:ext uri="{FF2B5EF4-FFF2-40B4-BE49-F238E27FC236}">
                <a16:creationId xmlns:a16="http://schemas.microsoft.com/office/drawing/2014/main" id="{D260E0DC-3D60-8E4C-8FB4-488B63404B17}"/>
              </a:ext>
            </a:extLst>
          </p:cNvPr>
          <p:cNvPicPr>
            <a:picLocks noChangeAspect="1"/>
          </p:cNvPicPr>
          <p:nvPr/>
        </p:nvPicPr>
        <p:blipFill>
          <a:blip r:embed="rId3"/>
          <a:stretch>
            <a:fillRect/>
          </a:stretch>
        </p:blipFill>
        <p:spPr>
          <a:xfrm>
            <a:off x="4572000" y="1066801"/>
            <a:ext cx="5587867" cy="4724400"/>
          </a:xfrm>
          <a:prstGeom prst="rect">
            <a:avLst/>
          </a:prstGeom>
        </p:spPr>
      </p:pic>
    </p:spTree>
    <p:extLst>
      <p:ext uri="{BB962C8B-B14F-4D97-AF65-F5344CB8AC3E}">
        <p14:creationId xmlns:p14="http://schemas.microsoft.com/office/powerpoint/2010/main" val="35999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Box 2">
            <a:extLst>
              <a:ext uri="{FF2B5EF4-FFF2-40B4-BE49-F238E27FC236}">
                <a16:creationId xmlns:a16="http://schemas.microsoft.com/office/drawing/2014/main" id="{480FEA57-4411-E643-ACCD-717B3F6AE594}"/>
              </a:ext>
            </a:extLst>
          </p:cNvPr>
          <p:cNvSpPr txBox="1">
            <a:spLocks noChangeArrowheads="1"/>
          </p:cNvSpPr>
          <p:nvPr/>
        </p:nvSpPr>
        <p:spPr bwMode="auto">
          <a:xfrm>
            <a:off x="0" y="57912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3600" dirty="0">
                <a:solidFill>
                  <a:srgbClr val="B4009E"/>
                </a:solidFill>
              </a:rPr>
              <a:t>Open Web Application Security Project</a:t>
            </a:r>
            <a:endParaRPr lang="en-US" altLang="en-US" sz="3600" dirty="0">
              <a:solidFill>
                <a:srgbClr val="B4009E"/>
              </a:solidFill>
            </a:endParaRPr>
          </a:p>
        </p:txBody>
      </p:sp>
      <p:sp>
        <p:nvSpPr>
          <p:cNvPr id="7" name="TextBox 2">
            <a:extLst>
              <a:ext uri="{FF2B5EF4-FFF2-40B4-BE49-F238E27FC236}">
                <a16:creationId xmlns:a16="http://schemas.microsoft.com/office/drawing/2014/main" id="{6109CEC7-666F-694E-8C71-026F6F290538}"/>
              </a:ext>
            </a:extLst>
          </p:cNvPr>
          <p:cNvSpPr txBox="1">
            <a:spLocks noChangeArrowheads="1"/>
          </p:cNvSpPr>
          <p:nvPr/>
        </p:nvSpPr>
        <p:spPr bwMode="auto">
          <a:xfrm>
            <a:off x="0" y="29735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t>OWASP: Your new BFF</a:t>
            </a:r>
            <a:endParaRPr lang="en-US" altLang="en-US" sz="4400" dirty="0"/>
          </a:p>
        </p:txBody>
      </p:sp>
      <p:pic>
        <p:nvPicPr>
          <p:cNvPr id="3" name="Picture 2">
            <a:extLst>
              <a:ext uri="{FF2B5EF4-FFF2-40B4-BE49-F238E27FC236}">
                <a16:creationId xmlns:a16="http://schemas.microsoft.com/office/drawing/2014/main" id="{78DD8690-7991-304B-9EF4-565CD19D7098}"/>
              </a:ext>
            </a:extLst>
          </p:cNvPr>
          <p:cNvPicPr>
            <a:picLocks noChangeAspect="1"/>
          </p:cNvPicPr>
          <p:nvPr/>
        </p:nvPicPr>
        <p:blipFill>
          <a:blip r:embed="rId3"/>
          <a:stretch>
            <a:fillRect/>
          </a:stretch>
        </p:blipFill>
        <p:spPr>
          <a:xfrm>
            <a:off x="228600" y="1143000"/>
            <a:ext cx="8686800" cy="4606379"/>
          </a:xfrm>
          <a:prstGeom prst="rect">
            <a:avLst/>
          </a:prstGeom>
        </p:spPr>
      </p:pic>
    </p:spTree>
    <p:extLst>
      <p:ext uri="{BB962C8B-B14F-4D97-AF65-F5344CB8AC3E}">
        <p14:creationId xmlns:p14="http://schemas.microsoft.com/office/powerpoint/2010/main" val="264112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201930" y="289511"/>
            <a:ext cx="8741880" cy="899665"/>
          </a:xfrm>
        </p:spPr>
        <p:txBody>
          <a:bodyPr/>
          <a:lstStyle/>
          <a:p>
            <a:pPr algn="ctr"/>
            <a:r>
              <a:rPr lang="en-US" dirty="0"/>
              <a:t>OWASP DevSlop Has Your Back</a:t>
            </a:r>
          </a:p>
        </p:txBody>
      </p:sp>
      <p:pic>
        <p:nvPicPr>
          <p:cNvPr id="3" name="Picture 2">
            <a:extLst>
              <a:ext uri="{FF2B5EF4-FFF2-40B4-BE49-F238E27FC236}">
                <a16:creationId xmlns:a16="http://schemas.microsoft.com/office/drawing/2014/main" id="{9F3D85CC-927B-6C44-9691-57AC1E0E61FD}"/>
              </a:ext>
            </a:extLst>
          </p:cNvPr>
          <p:cNvPicPr>
            <a:picLocks noChangeAspect="1"/>
          </p:cNvPicPr>
          <p:nvPr/>
        </p:nvPicPr>
        <p:blipFill>
          <a:blip r:embed="rId3"/>
          <a:stretch>
            <a:fillRect/>
          </a:stretch>
        </p:blipFill>
        <p:spPr>
          <a:xfrm>
            <a:off x="304368" y="1237400"/>
            <a:ext cx="8611032" cy="4782400"/>
          </a:xfrm>
          <a:prstGeom prst="rect">
            <a:avLst/>
          </a:prstGeom>
        </p:spPr>
      </p:pic>
      <p:sp>
        <p:nvSpPr>
          <p:cNvPr id="9" name="Text Placeholder 5">
            <a:extLst>
              <a:ext uri="{FF2B5EF4-FFF2-40B4-BE49-F238E27FC236}">
                <a16:creationId xmlns:a16="http://schemas.microsoft.com/office/drawing/2014/main" id="{78806244-36C7-BC44-A200-51D70C0FCCA6}"/>
              </a:ext>
            </a:extLst>
          </p:cNvPr>
          <p:cNvSpPr txBox="1">
            <a:spLocks/>
          </p:cNvSpPr>
          <p:nvPr/>
        </p:nvSpPr>
        <p:spPr>
          <a:xfrm>
            <a:off x="538643" y="6019800"/>
            <a:ext cx="8752513" cy="13708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pPr algn="ctr"/>
            <a:r>
              <a:rPr lang="en-US" sz="3600" dirty="0" err="1">
                <a:gradFill>
                  <a:gsLst>
                    <a:gs pos="1250">
                      <a:srgbClr val="FFB900"/>
                    </a:gs>
                    <a:gs pos="100000">
                      <a:srgbClr val="FFB900"/>
                    </a:gs>
                  </a:gsLst>
                  <a:lin ang="5400000" scaled="0"/>
                </a:gradFill>
              </a:rPr>
              <a:t>DevSlop.co</a:t>
            </a:r>
            <a:endParaRPr lang="en-US" sz="2800" dirty="0"/>
          </a:p>
          <a:p>
            <a:pPr marL="685800" lvl="1" indent="-457200" algn="ctr">
              <a:buFont typeface="Arial" panose="020B0604020202020204" pitchFamily="34" charset="0"/>
              <a:buChar char="•"/>
            </a:pPr>
            <a:endParaRPr lang="en-US" sz="2800" dirty="0"/>
          </a:p>
        </p:txBody>
      </p:sp>
    </p:spTree>
    <p:extLst>
      <p:ext uri="{BB962C8B-B14F-4D97-AF65-F5344CB8AC3E}">
        <p14:creationId xmlns:p14="http://schemas.microsoft.com/office/powerpoint/2010/main" val="117905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2788456"/>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Links for Getting Started in Application Security</a:t>
            </a:r>
          </a:p>
        </p:txBody>
      </p:sp>
      <p:sp>
        <p:nvSpPr>
          <p:cNvPr id="9" name="TextBox 8">
            <a:extLst>
              <a:ext uri="{FF2B5EF4-FFF2-40B4-BE49-F238E27FC236}">
                <a16:creationId xmlns:a16="http://schemas.microsoft.com/office/drawing/2014/main" id="{D38EDF93-2F75-B845-B34E-208BC1AE05FD}"/>
              </a:ext>
            </a:extLst>
          </p:cNvPr>
          <p:cNvSpPr txBox="1"/>
          <p:nvPr/>
        </p:nvSpPr>
        <p:spPr>
          <a:xfrm>
            <a:off x="1149927" y="4648200"/>
            <a:ext cx="7086601" cy="757130"/>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https://</a:t>
            </a:r>
            <a:r>
              <a:rPr lang="en-CA" sz="3000" dirty="0" err="1">
                <a:latin typeface="Segoe UI Light" pitchFamily="34" charset="0"/>
              </a:rPr>
              <a:t>aka.ms</a:t>
            </a:r>
            <a:r>
              <a:rPr lang="en-CA" sz="3000" dirty="0">
                <a:latin typeface="Segoe UI Light" pitchFamily="34" charset="0"/>
              </a:rPr>
              <a:t>/</a:t>
            </a:r>
            <a:r>
              <a:rPr lang="en-CA" sz="3000" dirty="0" err="1">
                <a:latin typeface="Segoe UI Light" pitchFamily="34" charset="0"/>
              </a:rPr>
              <a:t>GettingStartedWithAppSec</a:t>
            </a:r>
            <a:endParaRPr lang="en-CA" sz="3000" dirty="0">
              <a:latin typeface="Segoe UI Light" pitchFamily="34" charset="0"/>
            </a:endParaRPr>
          </a:p>
        </p:txBody>
      </p:sp>
    </p:spTree>
    <p:extLst>
      <p:ext uri="{BB962C8B-B14F-4D97-AF65-F5344CB8AC3E}">
        <p14:creationId xmlns:p14="http://schemas.microsoft.com/office/powerpoint/2010/main" val="2856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11264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Follow Tanya Janca?</a:t>
            </a:r>
          </a:p>
        </p:txBody>
      </p:sp>
      <p:sp>
        <p:nvSpPr>
          <p:cNvPr id="9" name="TextBox 8">
            <a:extLst>
              <a:ext uri="{FF2B5EF4-FFF2-40B4-BE49-F238E27FC236}">
                <a16:creationId xmlns:a16="http://schemas.microsoft.com/office/drawing/2014/main" id="{D38EDF93-2F75-B845-B34E-208BC1AE05FD}"/>
              </a:ext>
            </a:extLst>
          </p:cNvPr>
          <p:cNvSpPr txBox="1"/>
          <p:nvPr/>
        </p:nvSpPr>
        <p:spPr>
          <a:xfrm>
            <a:off x="1143000" y="2983635"/>
            <a:ext cx="7086601" cy="3188565"/>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Twitter: @SheHacksPurple</a:t>
            </a:r>
          </a:p>
          <a:p>
            <a:pPr lvl="0" algn="ctr" defTabSz="914400">
              <a:defRPr/>
            </a:pPr>
            <a:endParaRPr lang="en-CA" sz="1400" dirty="0">
              <a:latin typeface="Segoe UI Light" pitchFamily="34" charset="0"/>
            </a:endParaRPr>
          </a:p>
          <a:p>
            <a:pPr lvl="0" algn="ctr" defTabSz="914400">
              <a:defRPr/>
            </a:pPr>
            <a:r>
              <a:rPr lang="en-CA" sz="3000" dirty="0">
                <a:latin typeface="Segoe UI Light" pitchFamily="34" charset="0"/>
                <a:hlinkClick r:id="rId4"/>
              </a:rPr>
              <a:t>https://medium.com/@SheHacksPurple</a:t>
            </a:r>
            <a:endParaRPr lang="en-CA" sz="3000" dirty="0">
              <a:latin typeface="Segoe UI Light" pitchFamily="34" charset="0"/>
            </a:endParaRPr>
          </a:p>
          <a:p>
            <a:pPr lvl="0" algn="ctr" defTabSz="914400">
              <a:defRPr/>
            </a:pPr>
            <a:r>
              <a:rPr lang="en-CA" sz="1200" dirty="0">
                <a:latin typeface="Segoe UI Light" pitchFamily="34" charset="0"/>
              </a:rPr>
              <a:t> </a:t>
            </a:r>
          </a:p>
          <a:p>
            <a:pPr algn="ctr" defTabSz="914400">
              <a:defRPr/>
            </a:pPr>
            <a:r>
              <a:rPr lang="en-CA" sz="3000" b="1" u="sng" dirty="0">
                <a:solidFill>
                  <a:srgbClr val="B4A0FF"/>
                </a:solidFill>
                <a:latin typeface="Segoe UI Light" pitchFamily="34" charset="0"/>
              </a:rPr>
              <a:t>https://</a:t>
            </a:r>
            <a:r>
              <a:rPr lang="en-CA" sz="3000" b="1" u="sng" dirty="0" err="1">
                <a:solidFill>
                  <a:srgbClr val="B4A0FF"/>
                </a:solidFill>
                <a:latin typeface="Segoe UI Light" pitchFamily="34" charset="0"/>
              </a:rPr>
              <a:t>youtube.com</a:t>
            </a:r>
            <a:r>
              <a:rPr lang="en-CA" sz="3000" b="1" u="sng" dirty="0">
                <a:solidFill>
                  <a:srgbClr val="B4A0FF"/>
                </a:solidFill>
                <a:latin typeface="Segoe UI Light" pitchFamily="34" charset="0"/>
              </a:rPr>
              <a:t>/SheHacksPurple </a:t>
            </a:r>
          </a:p>
          <a:p>
            <a:pPr lvl="0" algn="ctr" defTabSz="914400">
              <a:defRPr/>
            </a:pPr>
            <a:r>
              <a:rPr lang="en-CA" sz="1200" dirty="0">
                <a:latin typeface="Segoe UI Light" pitchFamily="34" charset="0"/>
              </a:rPr>
              <a:t> </a:t>
            </a:r>
          </a:p>
          <a:p>
            <a:pPr lvl="0" algn="ctr" defTabSz="914400">
              <a:defRPr/>
            </a:pPr>
            <a:r>
              <a:rPr lang="en-CA" sz="3000" dirty="0">
                <a:latin typeface="Segoe UI Light" pitchFamily="34" charset="0"/>
                <a:hlinkClick r:id="rId5"/>
              </a:rPr>
              <a:t>https://Dev.TO/SheHacksPurple</a:t>
            </a:r>
            <a:endParaRPr lang="en-CA" sz="3000" dirty="0">
              <a:latin typeface="Segoe UI Light" pitchFamily="34" charset="0"/>
            </a:endParaRPr>
          </a:p>
          <a:p>
            <a:pPr lvl="0" algn="ctr" defTabSz="914400">
              <a:defRPr/>
            </a:pPr>
            <a:endParaRPr lang="en-CA" sz="3000" dirty="0">
              <a:latin typeface="Segoe UI Light" pitchFamily="34" charset="0"/>
            </a:endParaRPr>
          </a:p>
        </p:txBody>
      </p:sp>
    </p:spTree>
    <p:extLst>
      <p:ext uri="{BB962C8B-B14F-4D97-AF65-F5344CB8AC3E}">
        <p14:creationId xmlns:p14="http://schemas.microsoft.com/office/powerpoint/2010/main" val="135972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11264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Follow </a:t>
            </a:r>
            <a:r>
              <a:rPr lang="en-US" sz="4800" spc="-150" dirty="0">
                <a:gradFill>
                  <a:gsLst>
                    <a:gs pos="1250">
                      <a:srgbClr val="FFB900"/>
                    </a:gs>
                    <a:gs pos="100000">
                      <a:srgbClr val="FFB900"/>
                    </a:gs>
                  </a:gsLst>
                  <a:lin ang="5400000" scaled="0"/>
                </a:gradFill>
                <a:latin typeface="+mj-lt"/>
              </a:rPr>
              <a:t>(your name here</a:t>
            </a:r>
            <a:r>
              <a:rPr lang="en-US" sz="6000" spc="-150" dirty="0">
                <a:gradFill>
                  <a:gsLst>
                    <a:gs pos="1250">
                      <a:srgbClr val="FFB900"/>
                    </a:gs>
                    <a:gs pos="100000">
                      <a:srgbClr val="FFB900"/>
                    </a:gs>
                  </a:gsLst>
                  <a:lin ang="5400000" scaled="0"/>
                </a:gradFill>
                <a:latin typeface="+mj-lt"/>
              </a:rPr>
              <a:t>)?</a:t>
            </a:r>
          </a:p>
        </p:txBody>
      </p:sp>
      <p:sp>
        <p:nvSpPr>
          <p:cNvPr id="9" name="TextBox 8">
            <a:extLst>
              <a:ext uri="{FF2B5EF4-FFF2-40B4-BE49-F238E27FC236}">
                <a16:creationId xmlns:a16="http://schemas.microsoft.com/office/drawing/2014/main" id="{D38EDF93-2F75-B845-B34E-208BC1AE05FD}"/>
              </a:ext>
            </a:extLst>
          </p:cNvPr>
          <p:cNvSpPr txBox="1"/>
          <p:nvPr/>
        </p:nvSpPr>
        <p:spPr>
          <a:xfrm>
            <a:off x="1143000" y="2983635"/>
            <a:ext cx="7086601" cy="2265236"/>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Twitter: @You</a:t>
            </a:r>
          </a:p>
          <a:p>
            <a:pPr lvl="0" algn="ctr" defTabSz="914400">
              <a:defRPr/>
            </a:pPr>
            <a:endParaRPr lang="en-CA" sz="1400" dirty="0">
              <a:latin typeface="Segoe UI Light" pitchFamily="34" charset="0"/>
            </a:endParaRPr>
          </a:p>
          <a:p>
            <a:pPr lvl="0" algn="ctr" defTabSz="914400">
              <a:defRPr/>
            </a:pPr>
            <a:r>
              <a:rPr lang="en-CA" sz="3000" dirty="0">
                <a:latin typeface="Segoe UI Light" pitchFamily="34" charset="0"/>
                <a:hlinkClick r:id="rId4"/>
              </a:rPr>
              <a:t>https://medium.com/@</a:t>
            </a:r>
            <a:r>
              <a:rPr lang="en-CA" sz="3000" dirty="0">
                <a:latin typeface="Segoe UI Light" pitchFamily="34" charset="0"/>
              </a:rPr>
              <a:t>You?</a:t>
            </a:r>
          </a:p>
          <a:p>
            <a:pPr lvl="0" algn="ctr" defTabSz="914400">
              <a:defRPr/>
            </a:pPr>
            <a:r>
              <a:rPr lang="en-CA" sz="1200" dirty="0">
                <a:latin typeface="Segoe UI Light" pitchFamily="34" charset="0"/>
              </a:rPr>
              <a:t> </a:t>
            </a:r>
          </a:p>
          <a:p>
            <a:pPr lvl="0" algn="ctr" defTabSz="914400">
              <a:defRPr/>
            </a:pPr>
            <a:r>
              <a:rPr lang="en-CA" sz="1200" dirty="0">
                <a:latin typeface="Segoe UI Light" pitchFamily="34" charset="0"/>
              </a:rPr>
              <a:t> </a:t>
            </a:r>
          </a:p>
          <a:p>
            <a:pPr lvl="0" algn="ctr" defTabSz="914400">
              <a:defRPr/>
            </a:pPr>
            <a:r>
              <a:rPr lang="en-CA" sz="3000" dirty="0">
                <a:latin typeface="Segoe UI Light" pitchFamily="34" charset="0"/>
              </a:rPr>
              <a:t>Add your stuff here!</a:t>
            </a:r>
          </a:p>
        </p:txBody>
      </p:sp>
    </p:spTree>
    <p:extLst>
      <p:ext uri="{BB962C8B-B14F-4D97-AF65-F5344CB8AC3E}">
        <p14:creationId xmlns:p14="http://schemas.microsoft.com/office/powerpoint/2010/main" val="51344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2FD88-A812-AB4A-A31A-A25BC54572E0}"/>
              </a:ext>
            </a:extLst>
          </p:cNvPr>
          <p:cNvSpPr txBox="1"/>
          <p:nvPr/>
        </p:nvSpPr>
        <p:spPr>
          <a:xfrm>
            <a:off x="1205446" y="2596159"/>
            <a:ext cx="6754046" cy="1073371"/>
          </a:xfrm>
          <a:prstGeom prst="rect">
            <a:avLst/>
          </a:prstGeom>
          <a:noFill/>
        </p:spPr>
        <p:txBody>
          <a:bodyPr wrap="square" rtlCol="0">
            <a:spAutoFit/>
          </a:bodyPr>
          <a:lstStyle/>
          <a:p>
            <a:pPr algn="ctr"/>
            <a:r>
              <a:rPr lang="en-US" sz="6375" b="1" dirty="0">
                <a:latin typeface="Al Tarikh" charset="-78"/>
                <a:ea typeface="Al Tarikh" charset="-78"/>
                <a:cs typeface="Al Tarikh" charset="-78"/>
              </a:rPr>
              <a:t>Thank you</a:t>
            </a:r>
          </a:p>
        </p:txBody>
      </p:sp>
      <p:sp>
        <p:nvSpPr>
          <p:cNvPr id="8" name="Subtitle 2">
            <a:extLst>
              <a:ext uri="{FF2B5EF4-FFF2-40B4-BE49-F238E27FC236}">
                <a16:creationId xmlns:a16="http://schemas.microsoft.com/office/drawing/2014/main" id="{A7BA3910-D190-3C41-AC53-F1B268EA67AC}"/>
              </a:ext>
            </a:extLst>
          </p:cNvPr>
          <p:cNvSpPr txBox="1">
            <a:spLocks/>
          </p:cNvSpPr>
          <p:nvPr/>
        </p:nvSpPr>
        <p:spPr>
          <a:xfrm>
            <a:off x="2890281" y="4811896"/>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800" dirty="0"/>
              <a:t>Tanya Janca</a:t>
            </a:r>
          </a:p>
          <a:p>
            <a:pPr algn="ctr">
              <a:defRPr/>
            </a:pPr>
            <a:endParaRPr lang="en-US" sz="1313" dirty="0"/>
          </a:p>
        </p:txBody>
      </p:sp>
      <p:pic>
        <p:nvPicPr>
          <p:cNvPr id="7" name="Picture 6">
            <a:extLst>
              <a:ext uri="{FF2B5EF4-FFF2-40B4-BE49-F238E27FC236}">
                <a16:creationId xmlns:a16="http://schemas.microsoft.com/office/drawing/2014/main" id="{BB1DCDC7-162E-B44A-8180-231A01835196}"/>
              </a:ext>
            </a:extLst>
          </p:cNvPr>
          <p:cNvPicPr>
            <a:picLocks noChangeAspect="1"/>
          </p:cNvPicPr>
          <p:nvPr/>
        </p:nvPicPr>
        <p:blipFill>
          <a:blip r:embed="rId3"/>
          <a:stretch>
            <a:fillRect/>
          </a:stretch>
        </p:blipFill>
        <p:spPr>
          <a:xfrm>
            <a:off x="7315200" y="4450537"/>
            <a:ext cx="1828800" cy="2089551"/>
          </a:xfrm>
          <a:prstGeom prst="rect">
            <a:avLst/>
          </a:prstGeom>
        </p:spPr>
      </p:pic>
    </p:spTree>
    <p:extLst>
      <p:ext uri="{BB962C8B-B14F-4D97-AF65-F5344CB8AC3E}">
        <p14:creationId xmlns:p14="http://schemas.microsoft.com/office/powerpoint/2010/main" val="1583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4145964" cy="3093154"/>
          </a:xfrm>
        </p:spPr>
        <p:txBody>
          <a:bodyPr/>
          <a:lstStyle/>
          <a:p>
            <a:pPr algn="ctr"/>
            <a:r>
              <a:rPr lang="en-US" sz="4800" dirty="0"/>
              <a:t>The</a:t>
            </a:r>
            <a:r>
              <a:rPr lang="en-US" sz="7000" dirty="0"/>
              <a:t> Current State </a:t>
            </a:r>
            <a:r>
              <a:rPr lang="en-US" sz="4400" dirty="0"/>
              <a:t>of</a:t>
            </a:r>
            <a:r>
              <a:rPr lang="en-US" sz="7000" dirty="0"/>
              <a:t> </a:t>
            </a:r>
            <a:r>
              <a:rPr lang="en-US" dirty="0"/>
              <a:t>Affairs</a:t>
            </a:r>
            <a:endParaRPr lang="en-US" sz="7000" dirty="0"/>
          </a:p>
        </p:txBody>
      </p:sp>
      <p:pic>
        <p:nvPicPr>
          <p:cNvPr id="4" name="Picture 3">
            <a:extLst>
              <a:ext uri="{FF2B5EF4-FFF2-40B4-BE49-F238E27FC236}">
                <a16:creationId xmlns:a16="http://schemas.microsoft.com/office/drawing/2014/main" id="{3DB53CBA-EA2B-AE45-BD26-E7984CA7D3AB}"/>
              </a:ext>
            </a:extLst>
          </p:cNvPr>
          <p:cNvPicPr>
            <a:picLocks noChangeAspect="1"/>
          </p:cNvPicPr>
          <p:nvPr/>
        </p:nvPicPr>
        <p:blipFill>
          <a:blip r:embed="rId3"/>
          <a:stretch>
            <a:fillRect/>
          </a:stretch>
        </p:blipFill>
        <p:spPr>
          <a:xfrm>
            <a:off x="5562600" y="1447800"/>
            <a:ext cx="3401249" cy="3886200"/>
          </a:xfrm>
          <a:prstGeom prst="rect">
            <a:avLst/>
          </a:prstGeom>
        </p:spPr>
      </p:pic>
    </p:spTree>
    <p:extLst>
      <p:ext uri="{BB962C8B-B14F-4D97-AF65-F5344CB8AC3E}">
        <p14:creationId xmlns:p14="http://schemas.microsoft.com/office/powerpoint/2010/main" val="38854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1E984C1-A440-814C-A2F7-9C05B5019385}"/>
              </a:ext>
            </a:extLst>
          </p:cNvPr>
          <p:cNvSpPr txBox="1">
            <a:spLocks noChangeArrowheads="1"/>
          </p:cNvSpPr>
          <p:nvPr/>
        </p:nvSpPr>
        <p:spPr bwMode="auto">
          <a:xfrm>
            <a:off x="0" y="15240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3600" dirty="0">
                <a:solidFill>
                  <a:srgbClr val="B4A0FF"/>
                </a:solidFill>
              </a:rPr>
              <a:t>The current state: Everyone is “getting hacked”</a:t>
            </a:r>
            <a:endParaRPr lang="en-US" altLang="en-US" sz="3600" dirty="0">
              <a:solidFill>
                <a:srgbClr val="B4A0FF"/>
              </a:solidFill>
            </a:endParaRPr>
          </a:p>
        </p:txBody>
      </p:sp>
      <p:pic>
        <p:nvPicPr>
          <p:cNvPr id="3" name="Picture 2">
            <a:extLst>
              <a:ext uri="{FF2B5EF4-FFF2-40B4-BE49-F238E27FC236}">
                <a16:creationId xmlns:a16="http://schemas.microsoft.com/office/drawing/2014/main" id="{C1E9DAD5-B169-4E44-A85D-42163695B139}"/>
              </a:ext>
            </a:extLst>
          </p:cNvPr>
          <p:cNvPicPr>
            <a:picLocks noChangeAspect="1"/>
          </p:cNvPicPr>
          <p:nvPr/>
        </p:nvPicPr>
        <p:blipFill>
          <a:blip r:embed="rId3"/>
          <a:stretch>
            <a:fillRect/>
          </a:stretch>
        </p:blipFill>
        <p:spPr>
          <a:xfrm>
            <a:off x="457200" y="953810"/>
            <a:ext cx="8258977" cy="5523190"/>
          </a:xfrm>
          <a:prstGeom prst="rect">
            <a:avLst/>
          </a:prstGeom>
        </p:spPr>
      </p:pic>
      <p:sp>
        <p:nvSpPr>
          <p:cNvPr id="6" name="TextBox 5">
            <a:extLst>
              <a:ext uri="{FF2B5EF4-FFF2-40B4-BE49-F238E27FC236}">
                <a16:creationId xmlns:a16="http://schemas.microsoft.com/office/drawing/2014/main" id="{8596FE02-1099-ED42-A503-5D25608717A1}"/>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119783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smoke&#10;&#10;Description automatically generated">
            <a:extLst>
              <a:ext uri="{FF2B5EF4-FFF2-40B4-BE49-F238E27FC236}">
                <a16:creationId xmlns:a16="http://schemas.microsoft.com/office/drawing/2014/main" id="{B0AA6B3A-7E7D-FA44-B2EF-F0A521E624BC}"/>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2">
            <a:extLst>
              <a:ext uri="{FF2B5EF4-FFF2-40B4-BE49-F238E27FC236}">
                <a16:creationId xmlns:a16="http://schemas.microsoft.com/office/drawing/2014/main" id="{9ADC5D0E-B009-754E-925C-810DA9FE7A75}"/>
              </a:ext>
            </a:extLst>
          </p:cNvPr>
          <p:cNvSpPr txBox="1">
            <a:spLocks noChangeArrowheads="1"/>
          </p:cNvSpPr>
          <p:nvPr/>
        </p:nvSpPr>
        <p:spPr bwMode="auto">
          <a:xfrm>
            <a:off x="609600" y="22860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800" dirty="0">
                <a:solidFill>
                  <a:schemeClr val="bg1"/>
                </a:solidFill>
              </a:rPr>
              <a:t>The current state: </a:t>
            </a:r>
          </a:p>
          <a:p>
            <a:pPr eaLnBrk="1" hangingPunct="1">
              <a:spcBef>
                <a:spcPct val="0"/>
              </a:spcBef>
              <a:buFontTx/>
              <a:buNone/>
            </a:pPr>
            <a:r>
              <a:rPr lang="en-CA" altLang="en-US" sz="4800" dirty="0">
                <a:solidFill>
                  <a:schemeClr val="bg1"/>
                </a:solidFill>
              </a:rPr>
              <a:t>	</a:t>
            </a:r>
            <a:r>
              <a:rPr lang="en-CA" altLang="en-US" sz="4800" b="1" dirty="0">
                <a:solidFill>
                  <a:schemeClr val="bg1"/>
                </a:solidFill>
              </a:rPr>
              <a:t>We’re looking </a:t>
            </a:r>
          </a:p>
          <a:p>
            <a:pPr eaLnBrk="1" hangingPunct="1">
              <a:spcBef>
                <a:spcPct val="0"/>
              </a:spcBef>
              <a:buFontTx/>
              <a:buNone/>
            </a:pPr>
            <a:r>
              <a:rPr lang="en-CA" altLang="en-US" sz="4800" b="1" dirty="0">
                <a:solidFill>
                  <a:schemeClr val="bg1"/>
                </a:solidFill>
              </a:rPr>
              <a:t>		the wrong way.</a:t>
            </a:r>
            <a:endParaRPr lang="en-US" altLang="en-US" sz="4800" b="1" dirty="0">
              <a:solidFill>
                <a:schemeClr val="bg1"/>
              </a:solidFill>
            </a:endParaRPr>
          </a:p>
        </p:txBody>
      </p:sp>
      <p:sp>
        <p:nvSpPr>
          <p:cNvPr id="7" name="TextBox 6">
            <a:extLst>
              <a:ext uri="{FF2B5EF4-FFF2-40B4-BE49-F238E27FC236}">
                <a16:creationId xmlns:a16="http://schemas.microsoft.com/office/drawing/2014/main" id="{17F75DB4-98CC-6445-8B46-6E9F7E58FF26}"/>
              </a:ext>
            </a:extLst>
          </p:cNvPr>
          <p:cNvSpPr txBox="1"/>
          <p:nvPr/>
        </p:nvSpPr>
        <p:spPr>
          <a:xfrm>
            <a:off x="11049000" y="6477000"/>
            <a:ext cx="109376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err="1">
                <a:solidFill>
                  <a:schemeClr val="bg1"/>
                </a:solidFill>
                <a:cs typeface="Segoe UI"/>
              </a:rPr>
              <a:t>Unsplash</a:t>
            </a:r>
            <a:endParaRPr lang="en-US" dirty="0">
              <a:solidFill>
                <a:schemeClr val="bg1"/>
              </a:solidFill>
            </a:endParaRPr>
          </a:p>
        </p:txBody>
      </p:sp>
    </p:spTree>
    <p:extLst>
      <p:ext uri="{BB962C8B-B14F-4D97-AF65-F5344CB8AC3E}">
        <p14:creationId xmlns:p14="http://schemas.microsoft.com/office/powerpoint/2010/main" val="18534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3759B-58F5-C54F-BAFB-486F9269A851}"/>
              </a:ext>
            </a:extLst>
          </p:cNvPr>
          <p:cNvSpPr/>
          <p:nvPr/>
        </p:nvSpPr>
        <p:spPr bwMode="auto">
          <a:xfrm>
            <a:off x="533400" y="1066800"/>
            <a:ext cx="8319655" cy="4724400"/>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B4A0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9775D8C-A043-734C-9C95-AE3C89187B89}"/>
              </a:ext>
            </a:extLst>
          </p:cNvPr>
          <p:cNvSpPr txBox="1"/>
          <p:nvPr/>
        </p:nvSpPr>
        <p:spPr>
          <a:xfrm>
            <a:off x="1004742" y="1490970"/>
            <a:ext cx="7003186" cy="12095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spc="-300" dirty="0">
                <a:gradFill>
                  <a:gsLst>
                    <a:gs pos="2917">
                      <a:schemeClr val="bg1"/>
                    </a:gs>
                    <a:gs pos="30000">
                      <a:schemeClr val="bg1"/>
                    </a:gs>
                  </a:gsLst>
                  <a:lin ang="5400000" scaled="0"/>
                </a:gradFill>
                <a:latin typeface="+mj-lt"/>
              </a:rPr>
              <a:t>What IS AppSec?</a:t>
            </a:r>
          </a:p>
        </p:txBody>
      </p:sp>
      <p:sp>
        <p:nvSpPr>
          <p:cNvPr id="8" name="TextBox 7">
            <a:extLst>
              <a:ext uri="{FF2B5EF4-FFF2-40B4-BE49-F238E27FC236}">
                <a16:creationId xmlns:a16="http://schemas.microsoft.com/office/drawing/2014/main" id="{E315852A-63FA-3E47-945E-0B01A8557EB2}"/>
              </a:ext>
            </a:extLst>
          </p:cNvPr>
          <p:cNvSpPr txBox="1"/>
          <p:nvPr/>
        </p:nvSpPr>
        <p:spPr>
          <a:xfrm>
            <a:off x="838200" y="3080566"/>
            <a:ext cx="7696200" cy="1791260"/>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3600" dirty="0">
                <a:gradFill>
                  <a:gsLst>
                    <a:gs pos="2917">
                      <a:schemeClr val="bg1"/>
                    </a:gs>
                    <a:gs pos="30000">
                      <a:schemeClr val="bg1"/>
                    </a:gs>
                  </a:gsLst>
                  <a:lin ang="5400000" scaled="0"/>
                </a:gradFill>
                <a:latin typeface="+mj-lt"/>
              </a:rPr>
              <a:t>“It’s any and every activity that you perform to ensure that your software is secure.”</a:t>
            </a:r>
          </a:p>
        </p:txBody>
      </p:sp>
      <p:sp>
        <p:nvSpPr>
          <p:cNvPr id="9" name="TextBox 8">
            <a:extLst>
              <a:ext uri="{FF2B5EF4-FFF2-40B4-BE49-F238E27FC236}">
                <a16:creationId xmlns:a16="http://schemas.microsoft.com/office/drawing/2014/main" id="{63392B21-174C-1E44-80D1-B31D745A8C35}"/>
              </a:ext>
            </a:extLst>
          </p:cNvPr>
          <p:cNvSpPr txBox="1"/>
          <p:nvPr/>
        </p:nvSpPr>
        <p:spPr>
          <a:xfrm>
            <a:off x="762000" y="4997136"/>
            <a:ext cx="6765789" cy="794064"/>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3600" dirty="0">
                <a:gradFill>
                  <a:gsLst>
                    <a:gs pos="2917">
                      <a:schemeClr val="bg1"/>
                    </a:gs>
                    <a:gs pos="30000">
                      <a:schemeClr val="bg1"/>
                    </a:gs>
                  </a:gsLst>
                  <a:lin ang="5400000" scaled="0"/>
                </a:gradFill>
                <a:latin typeface="+mj-lt"/>
              </a:rPr>
              <a:t>-Tanya Janca</a:t>
            </a:r>
          </a:p>
        </p:txBody>
      </p:sp>
    </p:spTree>
    <p:extLst>
      <p:ext uri="{BB962C8B-B14F-4D97-AF65-F5344CB8AC3E}">
        <p14:creationId xmlns:p14="http://schemas.microsoft.com/office/powerpoint/2010/main" val="402476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5B2E5D9-6811-B14F-8174-69199D9595D1}"/>
              </a:ext>
            </a:extLst>
          </p:cNvPr>
          <p:cNvSpPr txBox="1">
            <a:spLocks noChangeArrowheads="1"/>
          </p:cNvSpPr>
          <p:nvPr/>
        </p:nvSpPr>
        <p:spPr bwMode="auto">
          <a:xfrm>
            <a:off x="0" y="762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400" dirty="0">
                <a:solidFill>
                  <a:srgbClr val="B4A0FF"/>
                </a:solidFill>
              </a:rPr>
              <a:t>The current state: Penetration Testing</a:t>
            </a:r>
            <a:endParaRPr lang="en-US" altLang="en-US" sz="4400" dirty="0">
              <a:solidFill>
                <a:srgbClr val="B4A0FF"/>
              </a:solidFill>
            </a:endParaRPr>
          </a:p>
        </p:txBody>
      </p:sp>
      <p:sp>
        <p:nvSpPr>
          <p:cNvPr id="5" name="TextBox 4">
            <a:extLst>
              <a:ext uri="{FF2B5EF4-FFF2-40B4-BE49-F238E27FC236}">
                <a16:creationId xmlns:a16="http://schemas.microsoft.com/office/drawing/2014/main" id="{0E260709-AA0F-A349-9793-3881252786D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6" name="Picture 8" descr="A person standing in front of a computer&#10;&#10;Description generated with very high confidence">
            <a:extLst>
              <a:ext uri="{FF2B5EF4-FFF2-40B4-BE49-F238E27FC236}">
                <a16:creationId xmlns:a16="http://schemas.microsoft.com/office/drawing/2014/main" id="{33E69D69-0BDC-DE4D-A262-566D589D0312}"/>
              </a:ext>
            </a:extLst>
          </p:cNvPr>
          <p:cNvPicPr>
            <a:picLocks noChangeAspect="1"/>
          </p:cNvPicPr>
          <p:nvPr/>
        </p:nvPicPr>
        <p:blipFill>
          <a:blip r:embed="rId3"/>
          <a:stretch>
            <a:fillRect/>
          </a:stretch>
        </p:blipFill>
        <p:spPr>
          <a:xfrm>
            <a:off x="393606" y="879279"/>
            <a:ext cx="8369394" cy="5597721"/>
          </a:xfrm>
          <a:prstGeom prst="rect">
            <a:avLst/>
          </a:prstGeom>
        </p:spPr>
      </p:pic>
    </p:spTree>
    <p:extLst>
      <p:ext uri="{BB962C8B-B14F-4D97-AF65-F5344CB8AC3E}">
        <p14:creationId xmlns:p14="http://schemas.microsoft.com/office/powerpoint/2010/main" val="34777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C41DFE0D-2615-2941-BFCE-25D5CDDE9A4C}"/>
              </a:ext>
            </a:extLst>
          </p:cNvPr>
          <p:cNvSpPr txBox="1">
            <a:spLocks noChangeArrowheads="1"/>
          </p:cNvSpPr>
          <p:nvPr/>
        </p:nvSpPr>
        <p:spPr bwMode="auto">
          <a:xfrm>
            <a:off x="0" y="83403"/>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800" dirty="0">
                <a:solidFill>
                  <a:srgbClr val="B4A0FF"/>
                </a:solidFill>
              </a:rPr>
              <a:t>The current state: CIA</a:t>
            </a:r>
            <a:endParaRPr lang="en-US" altLang="en-US" sz="4800" dirty="0">
              <a:solidFill>
                <a:srgbClr val="B4A0FF"/>
              </a:solidFill>
            </a:endParaRPr>
          </a:p>
        </p:txBody>
      </p:sp>
      <p:sp>
        <p:nvSpPr>
          <p:cNvPr id="4" name="Isosceles Triangle 8">
            <a:extLst>
              <a:ext uri="{FF2B5EF4-FFF2-40B4-BE49-F238E27FC236}">
                <a16:creationId xmlns:a16="http://schemas.microsoft.com/office/drawing/2014/main" id="{97E63E3D-A669-BC41-BC7E-6A3DBB997B4A}"/>
              </a:ext>
            </a:extLst>
          </p:cNvPr>
          <p:cNvSpPr/>
          <p:nvPr/>
        </p:nvSpPr>
        <p:spPr bwMode="auto">
          <a:xfrm>
            <a:off x="993649" y="990600"/>
            <a:ext cx="7156701" cy="5156576"/>
          </a:xfrm>
          <a:prstGeom prst="triangl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 Placeholder 2">
            <a:extLst>
              <a:ext uri="{FF2B5EF4-FFF2-40B4-BE49-F238E27FC236}">
                <a16:creationId xmlns:a16="http://schemas.microsoft.com/office/drawing/2014/main" id="{DD9BE166-95F6-724A-BDB0-B74B3A94E81A}"/>
              </a:ext>
            </a:extLst>
          </p:cNvPr>
          <p:cNvSpPr txBox="1">
            <a:spLocks/>
          </p:cNvSpPr>
          <p:nvPr/>
        </p:nvSpPr>
        <p:spPr>
          <a:xfrm>
            <a:off x="3675684" y="3813409"/>
            <a:ext cx="2243463" cy="123110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dirty="0">
                <a:solidFill>
                  <a:schemeClr val="tx1"/>
                </a:solidFill>
              </a:rPr>
              <a:t>CIA</a:t>
            </a:r>
          </a:p>
        </p:txBody>
      </p:sp>
      <p:sp>
        <p:nvSpPr>
          <p:cNvPr id="11" name="Title 1">
            <a:extLst>
              <a:ext uri="{FF2B5EF4-FFF2-40B4-BE49-F238E27FC236}">
                <a16:creationId xmlns:a16="http://schemas.microsoft.com/office/drawing/2014/main" id="{80FE3805-32D5-8C44-A621-49EBA7B80759}"/>
              </a:ext>
            </a:extLst>
          </p:cNvPr>
          <p:cNvSpPr txBox="1">
            <a:spLocks/>
          </p:cNvSpPr>
          <p:nvPr/>
        </p:nvSpPr>
        <p:spPr>
          <a:xfrm rot="18240000">
            <a:off x="984081" y="2934762"/>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cs typeface="Segoe UI Semibold"/>
              </a:rPr>
              <a:t>Confidentiality</a:t>
            </a:r>
            <a:endParaRPr lang="en-US" dirty="0"/>
          </a:p>
        </p:txBody>
      </p:sp>
      <p:sp>
        <p:nvSpPr>
          <p:cNvPr id="12" name="Title 1">
            <a:extLst>
              <a:ext uri="{FF2B5EF4-FFF2-40B4-BE49-F238E27FC236}">
                <a16:creationId xmlns:a16="http://schemas.microsoft.com/office/drawing/2014/main" id="{D44BCCAF-9D00-8C4F-9F3C-1E7549DE2313}"/>
              </a:ext>
            </a:extLst>
          </p:cNvPr>
          <p:cNvSpPr txBox="1">
            <a:spLocks/>
          </p:cNvSpPr>
          <p:nvPr/>
        </p:nvSpPr>
        <p:spPr>
          <a:xfrm>
            <a:off x="3601339" y="6138572"/>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cs typeface="Segoe UI Semibold"/>
              </a:rPr>
              <a:t>Integrity</a:t>
            </a:r>
            <a:endParaRPr lang="en-US"/>
          </a:p>
        </p:txBody>
      </p:sp>
      <p:sp>
        <p:nvSpPr>
          <p:cNvPr id="13" name="Title 1">
            <a:extLst>
              <a:ext uri="{FF2B5EF4-FFF2-40B4-BE49-F238E27FC236}">
                <a16:creationId xmlns:a16="http://schemas.microsoft.com/office/drawing/2014/main" id="{26662697-46D4-6D4C-B9CA-F8F71F12C182}"/>
              </a:ext>
            </a:extLst>
          </p:cNvPr>
          <p:cNvSpPr txBox="1">
            <a:spLocks/>
          </p:cNvSpPr>
          <p:nvPr/>
        </p:nvSpPr>
        <p:spPr>
          <a:xfrm rot="3360000">
            <a:off x="5297739" y="3617548"/>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cs typeface="Segoe UI Semibold"/>
              </a:rPr>
              <a:t>Availability</a:t>
            </a:r>
            <a:endParaRPr lang="en-US" dirty="0"/>
          </a:p>
        </p:txBody>
      </p:sp>
    </p:spTree>
    <p:extLst>
      <p:ext uri="{BB962C8B-B14F-4D97-AF65-F5344CB8AC3E}">
        <p14:creationId xmlns:p14="http://schemas.microsoft.com/office/powerpoint/2010/main" val="350316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B41659-58E6-43F7-B317-B057C8468F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28345</TotalTime>
  <Words>2101</Words>
  <Application>Microsoft Macintosh PowerPoint</Application>
  <PresentationFormat>On-screen Show (4:3)</PresentationFormat>
  <Paragraphs>332</Paragraphs>
  <Slides>36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Al Tarikh</vt:lpstr>
      <vt:lpstr>Arial</vt:lpstr>
      <vt:lpstr>Calibri</vt:lpstr>
      <vt:lpstr>Century Gothic</vt:lpstr>
      <vt:lpstr>Lucida Console</vt:lpstr>
      <vt:lpstr>Segoe UI</vt:lpstr>
      <vt:lpstr>Segoe UI Light</vt:lpstr>
      <vt:lpstr>Segoe UI Semilight</vt:lpstr>
      <vt:lpstr>Wingdings</vt:lpstr>
      <vt:lpstr>APEX Template 2017 </vt:lpstr>
      <vt:lpstr>Pushing Left,  Like a Boss</vt:lpstr>
      <vt:lpstr>PowerPoint Presentation</vt:lpstr>
      <vt:lpstr>What are we going to talk about today?</vt:lpstr>
      <vt:lpstr>The Current State of Affairs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AppSec Program</vt:lpstr>
      <vt:lpstr>PowerPoint Presentation</vt:lpstr>
      <vt:lpstr>PowerPoint Presentation</vt:lpstr>
      <vt:lpstr>PowerPoint Presentation</vt:lpstr>
      <vt:lpstr>PowerPoint Presentation</vt:lpstr>
      <vt:lpstr>PowerPoint Presentation</vt:lpstr>
      <vt:lpstr>PowerPoint Presentation</vt:lpstr>
      <vt:lpstr>How can YOU  ‘push left’?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OWASP DevSlop Has Your Back</vt:lpstr>
      <vt:lpstr>Resources</vt:lpstr>
      <vt:lpstr>Resources</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Tanya Janca</cp:lastModifiedBy>
  <cp:revision>147</cp:revision>
  <cp:lastPrinted>2018-04-04T13:20:31Z</cp:lastPrinted>
  <dcterms:created xsi:type="dcterms:W3CDTF">2017-10-31T19:47:21Z</dcterms:created>
  <dcterms:modified xsi:type="dcterms:W3CDTF">2019-06-08T01:04:26Z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